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39.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diagrams/data1.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20" r:id="rId1"/>
  </p:sldMasterIdLst>
  <p:notesMasterIdLst>
    <p:notesMasterId r:id="rId149"/>
  </p:notesMasterIdLst>
  <p:sldIdLst>
    <p:sldId id="256" r:id="rId2"/>
    <p:sldId id="258" r:id="rId3"/>
    <p:sldId id="410" r:id="rId4"/>
    <p:sldId id="259" r:id="rId5"/>
    <p:sldId id="272" r:id="rId6"/>
    <p:sldId id="257" r:id="rId7"/>
    <p:sldId id="260" r:id="rId8"/>
    <p:sldId id="262" r:id="rId9"/>
    <p:sldId id="261" r:id="rId10"/>
    <p:sldId id="273" r:id="rId11"/>
    <p:sldId id="264" r:id="rId12"/>
    <p:sldId id="265" r:id="rId13"/>
    <p:sldId id="267" r:id="rId14"/>
    <p:sldId id="266" r:id="rId15"/>
    <p:sldId id="268" r:id="rId16"/>
    <p:sldId id="269" r:id="rId17"/>
    <p:sldId id="270" r:id="rId18"/>
    <p:sldId id="271" r:id="rId19"/>
    <p:sldId id="274" r:id="rId20"/>
    <p:sldId id="275" r:id="rId21"/>
    <p:sldId id="276" r:id="rId22"/>
    <p:sldId id="278" r:id="rId23"/>
    <p:sldId id="279" r:id="rId24"/>
    <p:sldId id="282" r:id="rId25"/>
    <p:sldId id="280" r:id="rId26"/>
    <p:sldId id="281" r:id="rId27"/>
    <p:sldId id="286" r:id="rId28"/>
    <p:sldId id="287" r:id="rId29"/>
    <p:sldId id="284" r:id="rId30"/>
    <p:sldId id="288" r:id="rId31"/>
    <p:sldId id="289" r:id="rId32"/>
    <p:sldId id="291" r:id="rId33"/>
    <p:sldId id="292" r:id="rId34"/>
    <p:sldId id="293" r:id="rId35"/>
    <p:sldId id="294" r:id="rId36"/>
    <p:sldId id="295" r:id="rId37"/>
    <p:sldId id="290" r:id="rId38"/>
    <p:sldId id="296" r:id="rId39"/>
    <p:sldId id="297" r:id="rId40"/>
    <p:sldId id="298" r:id="rId41"/>
    <p:sldId id="299" r:id="rId42"/>
    <p:sldId id="301" r:id="rId43"/>
    <p:sldId id="302" r:id="rId44"/>
    <p:sldId id="303" r:id="rId45"/>
    <p:sldId id="304" r:id="rId46"/>
    <p:sldId id="305" r:id="rId47"/>
    <p:sldId id="306" r:id="rId48"/>
    <p:sldId id="307" r:id="rId49"/>
    <p:sldId id="308" r:id="rId50"/>
    <p:sldId id="309" r:id="rId51"/>
    <p:sldId id="310" r:id="rId52"/>
    <p:sldId id="311" r:id="rId53"/>
    <p:sldId id="312" r:id="rId54"/>
    <p:sldId id="313" r:id="rId55"/>
    <p:sldId id="314" r:id="rId56"/>
    <p:sldId id="315" r:id="rId57"/>
    <p:sldId id="316" r:id="rId58"/>
    <p:sldId id="319" r:id="rId59"/>
    <p:sldId id="317" r:id="rId60"/>
    <p:sldId id="320" r:id="rId61"/>
    <p:sldId id="321" r:id="rId62"/>
    <p:sldId id="322" r:id="rId63"/>
    <p:sldId id="323" r:id="rId64"/>
    <p:sldId id="324" r:id="rId65"/>
    <p:sldId id="325" r:id="rId66"/>
    <p:sldId id="326" r:id="rId67"/>
    <p:sldId id="327" r:id="rId68"/>
    <p:sldId id="328" r:id="rId69"/>
    <p:sldId id="329" r:id="rId70"/>
    <p:sldId id="330" r:id="rId71"/>
    <p:sldId id="331" r:id="rId72"/>
    <p:sldId id="332" r:id="rId73"/>
    <p:sldId id="333" r:id="rId74"/>
    <p:sldId id="334" r:id="rId75"/>
    <p:sldId id="335" r:id="rId76"/>
    <p:sldId id="336" r:id="rId77"/>
    <p:sldId id="337" r:id="rId78"/>
    <p:sldId id="338" r:id="rId79"/>
    <p:sldId id="339" r:id="rId80"/>
    <p:sldId id="340" r:id="rId81"/>
    <p:sldId id="341" r:id="rId82"/>
    <p:sldId id="342" r:id="rId83"/>
    <p:sldId id="343" r:id="rId84"/>
    <p:sldId id="348" r:id="rId85"/>
    <p:sldId id="344" r:id="rId86"/>
    <p:sldId id="345" r:id="rId87"/>
    <p:sldId id="346" r:id="rId88"/>
    <p:sldId id="347" r:id="rId89"/>
    <p:sldId id="349" r:id="rId90"/>
    <p:sldId id="350" r:id="rId91"/>
    <p:sldId id="351" r:id="rId92"/>
    <p:sldId id="352" r:id="rId93"/>
    <p:sldId id="353" r:id="rId94"/>
    <p:sldId id="354" r:id="rId95"/>
    <p:sldId id="355" r:id="rId96"/>
    <p:sldId id="356" r:id="rId97"/>
    <p:sldId id="357" r:id="rId98"/>
    <p:sldId id="358" r:id="rId99"/>
    <p:sldId id="359" r:id="rId100"/>
    <p:sldId id="360" r:id="rId101"/>
    <p:sldId id="362" r:id="rId102"/>
    <p:sldId id="361" r:id="rId103"/>
    <p:sldId id="363" r:id="rId104"/>
    <p:sldId id="364" r:id="rId105"/>
    <p:sldId id="367" r:id="rId106"/>
    <p:sldId id="365" r:id="rId107"/>
    <p:sldId id="366" r:id="rId108"/>
    <p:sldId id="368" r:id="rId109"/>
    <p:sldId id="369" r:id="rId110"/>
    <p:sldId id="370" r:id="rId111"/>
    <p:sldId id="371" r:id="rId112"/>
    <p:sldId id="372" r:id="rId113"/>
    <p:sldId id="373" r:id="rId114"/>
    <p:sldId id="374" r:id="rId115"/>
    <p:sldId id="377" r:id="rId116"/>
    <p:sldId id="375" r:id="rId117"/>
    <p:sldId id="376" r:id="rId118"/>
    <p:sldId id="378" r:id="rId119"/>
    <p:sldId id="379" r:id="rId120"/>
    <p:sldId id="380" r:id="rId121"/>
    <p:sldId id="381" r:id="rId122"/>
    <p:sldId id="382" r:id="rId123"/>
    <p:sldId id="383" r:id="rId124"/>
    <p:sldId id="384" r:id="rId125"/>
    <p:sldId id="385" r:id="rId126"/>
    <p:sldId id="386" r:id="rId127"/>
    <p:sldId id="387" r:id="rId128"/>
    <p:sldId id="388" r:id="rId129"/>
    <p:sldId id="389" r:id="rId130"/>
    <p:sldId id="390" r:id="rId131"/>
    <p:sldId id="391" r:id="rId132"/>
    <p:sldId id="392" r:id="rId133"/>
    <p:sldId id="393" r:id="rId134"/>
    <p:sldId id="394" r:id="rId135"/>
    <p:sldId id="395" r:id="rId136"/>
    <p:sldId id="396" r:id="rId137"/>
    <p:sldId id="397" r:id="rId138"/>
    <p:sldId id="398" r:id="rId139"/>
    <p:sldId id="399" r:id="rId140"/>
    <p:sldId id="400" r:id="rId141"/>
    <p:sldId id="401" r:id="rId142"/>
    <p:sldId id="403" r:id="rId143"/>
    <p:sldId id="405" r:id="rId144"/>
    <p:sldId id="406" r:id="rId145"/>
    <p:sldId id="407" r:id="rId146"/>
    <p:sldId id="408" r:id="rId147"/>
    <p:sldId id="409" r:id="rId148"/>
  </p:sldIdLst>
  <p:sldSz cx="9144000" cy="6858000" type="screen4x3"/>
  <p:notesSz cx="6858000" cy="9144000"/>
  <p:embeddedFontLst>
    <p:embeddedFont>
      <p:font typeface="Tunga" pitchFamily="2" charset="0"/>
      <p:regular r:id="rId150"/>
    </p:embeddedFont>
    <p:embeddedFont>
      <p:font typeface="Franklin Gothic Book" charset="0"/>
      <p:regular r:id="rId151"/>
      <p:italic r:id="rId152"/>
    </p:embeddedFont>
    <p:embeddedFont>
      <p:font typeface="HG創英角ｺﾞｼｯｸUB" pitchFamily="49" charset="-128"/>
      <p:regular r:id="rId153"/>
    </p:embeddedFont>
    <p:embeddedFont>
      <p:font typeface="Lucida Grande"/>
      <p:regular r:id="rId154"/>
      <p:bold r:id="rId155"/>
    </p:embeddedFont>
    <p:embeddedFont>
      <p:font typeface="メイリオ" pitchFamily="50" charset="-128"/>
      <p:regular r:id="rId156"/>
      <p:bold r:id="rId157"/>
      <p:italic r:id="rId158"/>
      <p:boldItalic r:id="rId159"/>
    </p:embeddedFont>
    <p:embeddedFont>
      <p:font typeface="Franklin Gothic Medium" pitchFamily="34" charset="0"/>
      <p:regular r:id="rId160"/>
      <p:italic r:id="rId161"/>
    </p:embeddedFont>
    <p:embeddedFont>
      <p:font typeface="Calibri" pitchFamily="34" charset="0"/>
      <p:regular r:id="rId162"/>
      <p:bold r:id="rId163"/>
      <p:italic r:id="rId164"/>
      <p:boldItalic r:id="rId165"/>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xmlns:mc="http://schemas.openxmlformats.org/markup-compatibility/2006" xmlns:a14="http://schemas.microsoft.com/office/drawing/2010/main" val="FF0000" mc:Ignorable=""/>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47" autoAdjust="0"/>
    <p:restoredTop sz="94660"/>
  </p:normalViewPr>
  <p:slideViewPr>
    <p:cSldViewPr>
      <p:cViewPr varScale="1">
        <p:scale>
          <a:sx n="111" d="100"/>
          <a:sy n="111" d="100"/>
        </p:scale>
        <p:origin x="-185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font" Target="fonts/font5.fntdata"/><Relationship Id="rId159" Type="http://schemas.openxmlformats.org/officeDocument/2006/relationships/font" Target="fonts/font10.fntdata"/><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font" Target="fonts/font11.fntdata"/><Relationship Id="rId165" Type="http://schemas.openxmlformats.org/officeDocument/2006/relationships/font" Target="fonts/font16.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font" Target="fonts/font1.fntdata"/><Relationship Id="rId155" Type="http://schemas.openxmlformats.org/officeDocument/2006/relationships/font" Target="fonts/font6.fntdata"/><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font" Target="fonts/font12.fntdata"/><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font" Target="fonts/font2.fntdata"/><Relationship Id="rId156" Type="http://schemas.openxmlformats.org/officeDocument/2006/relationships/font" Target="fonts/font7.fntdata"/><Relationship Id="rId164" Type="http://schemas.openxmlformats.org/officeDocument/2006/relationships/font" Target="fonts/font15.fntdata"/><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font" Target="fonts/font13.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font" Target="fonts/font8.fntdata"/><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font" Target="fonts/font14.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font" Target="fonts/font4.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B809CF-8A13-4A00-896A-0EC998E0E67C}" type="doc">
      <dgm:prSet loTypeId="urn:microsoft.com/office/officeart/2008/layout/SquareAccentList" loCatId="list" qsTypeId="urn:microsoft.com/office/officeart/2005/8/quickstyle/simple1" qsCatId="simple" csTypeId="urn:microsoft.com/office/officeart/2005/8/colors/accent1_2" csCatId="accent1" phldr="1"/>
      <dgm:spPr/>
      <dgm:t>
        <a:bodyPr/>
        <a:lstStyle/>
        <a:p>
          <a:endParaRPr kumimoji="1" lang="ja-JP" altLang="en-US"/>
        </a:p>
      </dgm:t>
    </dgm:pt>
    <dgm:pt modelId="{29A06AD8-0CE0-4600-B7BE-BD27718F8821}">
      <dgm:prSet phldrT="[テキスト]"/>
      <dgm:spPr/>
      <dgm:t>
        <a:bodyPr/>
        <a:lstStyle/>
        <a:p>
          <a:r>
            <a:rPr kumimoji="1" lang="ja-JP" altLang="en-US" dirty="0" smtClean="0">
              <a:latin typeface="ヒラギノ明朝 ProN W6" pitchFamily="18" charset="-128"/>
              <a:ea typeface="ヒラギノ明朝 ProN W6" pitchFamily="18" charset="-128"/>
            </a:rPr>
            <a:t>伝統的社会</a:t>
          </a:r>
          <a:endParaRPr kumimoji="1" lang="ja-JP" altLang="en-US" dirty="0">
            <a:latin typeface="ヒラギノ明朝 ProN W6" pitchFamily="18" charset="-128"/>
            <a:ea typeface="ヒラギノ明朝 ProN W6" pitchFamily="18" charset="-128"/>
          </a:endParaRPr>
        </a:p>
      </dgm:t>
    </dgm:pt>
    <dgm:pt modelId="{FCA0EA38-1069-4805-A97D-B49A3B398526}" type="parTrans" cxnId="{F97C42EB-D1EF-4C98-A529-1C5E7A0795F7}">
      <dgm:prSet/>
      <dgm:spPr/>
      <dgm:t>
        <a:bodyPr/>
        <a:lstStyle/>
        <a:p>
          <a:endParaRPr kumimoji="1" lang="ja-JP" altLang="en-US"/>
        </a:p>
      </dgm:t>
    </dgm:pt>
    <dgm:pt modelId="{8590179A-2945-420C-BBBA-FD769E5FA195}" type="sibTrans" cxnId="{F97C42EB-D1EF-4C98-A529-1C5E7A0795F7}">
      <dgm:prSet/>
      <dgm:spPr/>
      <dgm:t>
        <a:bodyPr/>
        <a:lstStyle/>
        <a:p>
          <a:endParaRPr kumimoji="1" lang="ja-JP" altLang="en-US"/>
        </a:p>
      </dgm:t>
    </dgm:pt>
    <dgm:pt modelId="{7301F951-7A1C-42F4-BF08-05DCF501B8D9}">
      <dgm:prSet phldrT="[テキスト]"/>
      <dgm:spPr/>
      <dgm:t>
        <a:bodyPr/>
        <a:lstStyle/>
        <a:p>
          <a:r>
            <a:rPr kumimoji="1" lang="ja-JP" altLang="en-US" dirty="0" smtClean="0">
              <a:latin typeface="ヒラギノ明朝 ProN W3" pitchFamily="18" charset="-128"/>
              <a:ea typeface="ヒラギノ明朝 ProN W3" pitchFamily="18" charset="-128"/>
            </a:rPr>
            <a:t>見知った相手と商売</a:t>
          </a:r>
          <a:endParaRPr kumimoji="1" lang="ja-JP" altLang="en-US" dirty="0">
            <a:latin typeface="ヒラギノ明朝 ProN W3" pitchFamily="18" charset="-128"/>
            <a:ea typeface="ヒラギノ明朝 ProN W3" pitchFamily="18" charset="-128"/>
          </a:endParaRPr>
        </a:p>
      </dgm:t>
    </dgm:pt>
    <dgm:pt modelId="{E204F5CB-3FD2-4BC1-8028-56102BA4BC1C}" type="parTrans" cxnId="{CE3D50B2-7600-4C46-A261-6DDF6602D1BF}">
      <dgm:prSet/>
      <dgm:spPr/>
      <dgm:t>
        <a:bodyPr/>
        <a:lstStyle/>
        <a:p>
          <a:endParaRPr kumimoji="1" lang="ja-JP" altLang="en-US"/>
        </a:p>
      </dgm:t>
    </dgm:pt>
    <dgm:pt modelId="{FEA740AC-60B8-41A7-BE25-3434A3472433}" type="sibTrans" cxnId="{CE3D50B2-7600-4C46-A261-6DDF6602D1BF}">
      <dgm:prSet/>
      <dgm:spPr/>
      <dgm:t>
        <a:bodyPr/>
        <a:lstStyle/>
        <a:p>
          <a:endParaRPr kumimoji="1" lang="ja-JP" altLang="en-US"/>
        </a:p>
      </dgm:t>
    </dgm:pt>
    <dgm:pt modelId="{DE4748EA-910D-4D41-B4D5-85B79BB42A8C}">
      <dgm:prSet phldrT="[テキスト]"/>
      <dgm:spPr/>
      <dgm:t>
        <a:bodyPr/>
        <a:lstStyle/>
        <a:p>
          <a:r>
            <a:rPr kumimoji="1" lang="ja-JP" altLang="en-US" dirty="0" smtClean="0">
              <a:latin typeface="ヒラギノ明朝 ProN W3" pitchFamily="18" charset="-128"/>
              <a:ea typeface="ヒラギノ明朝 ProN W3" pitchFamily="18" charset="-128"/>
            </a:rPr>
            <a:t>宗教権威が重要</a:t>
          </a:r>
          <a:endParaRPr kumimoji="1" lang="ja-JP" altLang="en-US" dirty="0">
            <a:latin typeface="ヒラギノ明朝 ProN W3" pitchFamily="18" charset="-128"/>
            <a:ea typeface="ヒラギノ明朝 ProN W3" pitchFamily="18" charset="-128"/>
          </a:endParaRPr>
        </a:p>
      </dgm:t>
    </dgm:pt>
    <dgm:pt modelId="{97C6F7E0-ADC6-49B2-8AD1-9E5561027DE9}" type="parTrans" cxnId="{4AB4843A-931B-4491-9D19-18E2EA298B88}">
      <dgm:prSet/>
      <dgm:spPr/>
      <dgm:t>
        <a:bodyPr/>
        <a:lstStyle/>
        <a:p>
          <a:endParaRPr kumimoji="1" lang="ja-JP" altLang="en-US"/>
        </a:p>
      </dgm:t>
    </dgm:pt>
    <dgm:pt modelId="{652FFCA4-40C8-4E22-A27C-565BFF3AC40C}" type="sibTrans" cxnId="{4AB4843A-931B-4491-9D19-18E2EA298B88}">
      <dgm:prSet/>
      <dgm:spPr/>
      <dgm:t>
        <a:bodyPr/>
        <a:lstStyle/>
        <a:p>
          <a:endParaRPr kumimoji="1" lang="ja-JP" altLang="en-US"/>
        </a:p>
      </dgm:t>
    </dgm:pt>
    <dgm:pt modelId="{EF13F730-8EB1-4C2E-A100-1CB2A5EA8273}">
      <dgm:prSet phldrT="[テキスト]"/>
      <dgm:spPr/>
      <dgm:t>
        <a:bodyPr/>
        <a:lstStyle/>
        <a:p>
          <a:r>
            <a:rPr kumimoji="1" lang="ja-JP" altLang="en-US" dirty="0" smtClean="0">
              <a:latin typeface="ヒラギノ明朝 ProN W3" pitchFamily="18" charset="-128"/>
              <a:ea typeface="ヒラギノ明朝 ProN W3" pitchFamily="18" charset="-128"/>
            </a:rPr>
            <a:t>一握りの人間が行う政治</a:t>
          </a:r>
          <a:endParaRPr kumimoji="1" lang="ja-JP" altLang="en-US" dirty="0">
            <a:latin typeface="ヒラギノ明朝 ProN W3" pitchFamily="18" charset="-128"/>
            <a:ea typeface="ヒラギノ明朝 ProN W3" pitchFamily="18" charset="-128"/>
          </a:endParaRPr>
        </a:p>
      </dgm:t>
    </dgm:pt>
    <dgm:pt modelId="{4CC18FE0-4870-454D-82EC-E43CC2E722ED}" type="parTrans" cxnId="{022BF20B-6290-4CEB-9B21-158578FAE42C}">
      <dgm:prSet/>
      <dgm:spPr/>
      <dgm:t>
        <a:bodyPr/>
        <a:lstStyle/>
        <a:p>
          <a:endParaRPr kumimoji="1" lang="ja-JP" altLang="en-US"/>
        </a:p>
      </dgm:t>
    </dgm:pt>
    <dgm:pt modelId="{A9F71867-7DAF-44CB-A202-AF546E42A9E3}" type="sibTrans" cxnId="{022BF20B-6290-4CEB-9B21-158578FAE42C}">
      <dgm:prSet/>
      <dgm:spPr/>
      <dgm:t>
        <a:bodyPr/>
        <a:lstStyle/>
        <a:p>
          <a:endParaRPr kumimoji="1" lang="ja-JP" altLang="en-US"/>
        </a:p>
      </dgm:t>
    </dgm:pt>
    <dgm:pt modelId="{C1362300-EAD4-4772-963E-64A6136261D4}">
      <dgm:prSet phldrT="[テキスト]"/>
      <dgm:spPr/>
      <dgm:t>
        <a:bodyPr/>
        <a:lstStyle/>
        <a:p>
          <a:r>
            <a:rPr kumimoji="1" lang="ja-JP" altLang="en-US" dirty="0" smtClean="0">
              <a:latin typeface="ヒラギノ角ゴ ProN W6" pitchFamily="34" charset="-128"/>
              <a:ea typeface="ヒラギノ角ゴ ProN W6" pitchFamily="34" charset="-128"/>
            </a:rPr>
            <a:t>近代社会</a:t>
          </a:r>
          <a:endParaRPr kumimoji="1" lang="ja-JP" altLang="en-US" dirty="0">
            <a:latin typeface="ヒラギノ角ゴ ProN W6" pitchFamily="34" charset="-128"/>
            <a:ea typeface="ヒラギノ角ゴ ProN W6" pitchFamily="34" charset="-128"/>
          </a:endParaRPr>
        </a:p>
      </dgm:t>
    </dgm:pt>
    <dgm:pt modelId="{C1FFFB1E-28DD-4833-84E8-0DB8D70C4C85}" type="parTrans" cxnId="{CF297E85-5D8F-4BB5-8892-B0E75355D0F5}">
      <dgm:prSet/>
      <dgm:spPr/>
      <dgm:t>
        <a:bodyPr/>
        <a:lstStyle/>
        <a:p>
          <a:endParaRPr kumimoji="1" lang="ja-JP" altLang="en-US"/>
        </a:p>
      </dgm:t>
    </dgm:pt>
    <dgm:pt modelId="{6DBF9E84-D1D0-45F5-8CE6-DB7AC3D91D32}" type="sibTrans" cxnId="{CF297E85-5D8F-4BB5-8892-B0E75355D0F5}">
      <dgm:prSet/>
      <dgm:spPr/>
      <dgm:t>
        <a:bodyPr/>
        <a:lstStyle/>
        <a:p>
          <a:endParaRPr kumimoji="1" lang="ja-JP" altLang="en-US"/>
        </a:p>
      </dgm:t>
    </dgm:pt>
    <dgm:pt modelId="{D3DE0955-4A76-4EF1-9DCE-CFFA83E46A6C}">
      <dgm:prSet phldrT="[テキスト]"/>
      <dgm:spPr/>
      <dgm:t>
        <a:bodyPr/>
        <a:lstStyle/>
        <a:p>
          <a:r>
            <a:rPr kumimoji="1" lang="ja-JP" altLang="en-US" dirty="0" smtClean="0">
              <a:latin typeface="ヒラギノ角ゴ ProN W3" pitchFamily="34" charset="-128"/>
              <a:ea typeface="ヒラギノ角ゴ ProN W3" pitchFamily="34" charset="-128"/>
            </a:rPr>
            <a:t>不特定多数と取引</a:t>
          </a:r>
          <a:endParaRPr kumimoji="1" lang="ja-JP" altLang="en-US" dirty="0">
            <a:latin typeface="ヒラギノ角ゴ ProN W3" pitchFamily="34" charset="-128"/>
            <a:ea typeface="ヒラギノ角ゴ ProN W3" pitchFamily="34" charset="-128"/>
          </a:endParaRPr>
        </a:p>
      </dgm:t>
    </dgm:pt>
    <dgm:pt modelId="{66AC6D80-7536-4188-8737-2F21D8A8CC79}" type="parTrans" cxnId="{728538EA-330F-4151-8DBB-B5BB892EE54C}">
      <dgm:prSet/>
      <dgm:spPr/>
      <dgm:t>
        <a:bodyPr/>
        <a:lstStyle/>
        <a:p>
          <a:endParaRPr kumimoji="1" lang="ja-JP" altLang="en-US"/>
        </a:p>
      </dgm:t>
    </dgm:pt>
    <dgm:pt modelId="{A94C6506-A385-4FC0-A167-D94ED8CD214D}" type="sibTrans" cxnId="{728538EA-330F-4151-8DBB-B5BB892EE54C}">
      <dgm:prSet/>
      <dgm:spPr/>
      <dgm:t>
        <a:bodyPr/>
        <a:lstStyle/>
        <a:p>
          <a:endParaRPr kumimoji="1" lang="ja-JP" altLang="en-US"/>
        </a:p>
      </dgm:t>
    </dgm:pt>
    <dgm:pt modelId="{80ECF80D-A7FB-4677-B02C-C6071D82F688}">
      <dgm:prSet phldrT="[テキスト]"/>
      <dgm:spPr/>
      <dgm:t>
        <a:bodyPr/>
        <a:lstStyle/>
        <a:p>
          <a:r>
            <a:rPr kumimoji="1" lang="ja-JP" altLang="en-US" dirty="0" smtClean="0">
              <a:latin typeface="ヒラギノ角ゴ ProN W3" pitchFamily="34" charset="-128"/>
              <a:ea typeface="ヒラギノ角ゴ ProN W3" pitchFamily="34" charset="-128"/>
            </a:rPr>
            <a:t>世俗権威が重要</a:t>
          </a:r>
          <a:endParaRPr kumimoji="1" lang="ja-JP" altLang="en-US" dirty="0">
            <a:latin typeface="ヒラギノ角ゴ ProN W3" pitchFamily="34" charset="-128"/>
            <a:ea typeface="ヒラギノ角ゴ ProN W3" pitchFamily="34" charset="-128"/>
          </a:endParaRPr>
        </a:p>
      </dgm:t>
    </dgm:pt>
    <dgm:pt modelId="{FDCCA1D0-351F-4FC4-AB55-DFAE26F159A7}" type="parTrans" cxnId="{958C440B-6CDC-4A33-A321-2E78135E2DB7}">
      <dgm:prSet/>
      <dgm:spPr/>
      <dgm:t>
        <a:bodyPr/>
        <a:lstStyle/>
        <a:p>
          <a:endParaRPr kumimoji="1" lang="ja-JP" altLang="en-US"/>
        </a:p>
      </dgm:t>
    </dgm:pt>
    <dgm:pt modelId="{02E975D6-5509-4741-8DF0-220C15F52BB0}" type="sibTrans" cxnId="{958C440B-6CDC-4A33-A321-2E78135E2DB7}">
      <dgm:prSet/>
      <dgm:spPr/>
      <dgm:t>
        <a:bodyPr/>
        <a:lstStyle/>
        <a:p>
          <a:endParaRPr kumimoji="1" lang="ja-JP" altLang="en-US"/>
        </a:p>
      </dgm:t>
    </dgm:pt>
    <dgm:pt modelId="{97A8A648-135D-40B4-A508-379D03A81A2A}">
      <dgm:prSet phldrT="[テキスト]"/>
      <dgm:spPr/>
      <dgm:t>
        <a:bodyPr/>
        <a:lstStyle/>
        <a:p>
          <a:r>
            <a:rPr kumimoji="1" lang="ja-JP" altLang="en-US" dirty="0" smtClean="0">
              <a:latin typeface="ヒラギノ角ゴ ProN W3" pitchFamily="34" charset="-128"/>
              <a:ea typeface="ヒラギノ角ゴ ProN W3" pitchFamily="34" charset="-128"/>
            </a:rPr>
            <a:t>開かれた政治</a:t>
          </a:r>
          <a:endParaRPr kumimoji="1" lang="ja-JP" altLang="en-US" dirty="0">
            <a:latin typeface="ヒラギノ角ゴ ProN W3" pitchFamily="34" charset="-128"/>
            <a:ea typeface="ヒラギノ角ゴ ProN W3" pitchFamily="34" charset="-128"/>
          </a:endParaRPr>
        </a:p>
      </dgm:t>
    </dgm:pt>
    <dgm:pt modelId="{EA6D5C87-FF51-4C90-AB27-7F7C36A0431C}" type="parTrans" cxnId="{DCA0D64B-7C04-4D6F-B975-C03088E6C13F}">
      <dgm:prSet/>
      <dgm:spPr/>
      <dgm:t>
        <a:bodyPr/>
        <a:lstStyle/>
        <a:p>
          <a:endParaRPr kumimoji="1" lang="ja-JP" altLang="en-US"/>
        </a:p>
      </dgm:t>
    </dgm:pt>
    <dgm:pt modelId="{0DF4056F-13D3-433C-9559-346DB3F0B56E}" type="sibTrans" cxnId="{DCA0D64B-7C04-4D6F-B975-C03088E6C13F}">
      <dgm:prSet/>
      <dgm:spPr/>
      <dgm:t>
        <a:bodyPr/>
        <a:lstStyle/>
        <a:p>
          <a:endParaRPr kumimoji="1" lang="ja-JP" altLang="en-US"/>
        </a:p>
      </dgm:t>
    </dgm:pt>
    <dgm:pt modelId="{594FF044-F2EE-4D26-92D5-CF2DB53C9F03}" type="pres">
      <dgm:prSet presAssocID="{F2B809CF-8A13-4A00-896A-0EC998E0E67C}" presName="layout" presStyleCnt="0">
        <dgm:presLayoutVars>
          <dgm:chMax/>
          <dgm:chPref/>
          <dgm:dir/>
          <dgm:resizeHandles/>
        </dgm:presLayoutVars>
      </dgm:prSet>
      <dgm:spPr/>
      <dgm:t>
        <a:bodyPr/>
        <a:lstStyle/>
        <a:p>
          <a:endParaRPr kumimoji="1" lang="ja-JP" altLang="en-US"/>
        </a:p>
      </dgm:t>
    </dgm:pt>
    <dgm:pt modelId="{92C1F377-85A2-4FC3-AB64-45B39A52998E}" type="pres">
      <dgm:prSet presAssocID="{29A06AD8-0CE0-4600-B7BE-BD27718F8821}" presName="root" presStyleCnt="0">
        <dgm:presLayoutVars>
          <dgm:chMax/>
          <dgm:chPref/>
        </dgm:presLayoutVars>
      </dgm:prSet>
      <dgm:spPr/>
    </dgm:pt>
    <dgm:pt modelId="{BB7E9C27-13D7-4C92-B0CA-5767D6B4283F}" type="pres">
      <dgm:prSet presAssocID="{29A06AD8-0CE0-4600-B7BE-BD27718F8821}" presName="rootComposite" presStyleCnt="0">
        <dgm:presLayoutVars/>
      </dgm:prSet>
      <dgm:spPr/>
    </dgm:pt>
    <dgm:pt modelId="{6D15E923-DC38-405E-8102-97CB1FF0CD82}" type="pres">
      <dgm:prSet presAssocID="{29A06AD8-0CE0-4600-B7BE-BD27718F8821}" presName="ParentAccent" presStyleLbl="alignNode1" presStyleIdx="0" presStyleCnt="2"/>
      <dgm:spPr/>
    </dgm:pt>
    <dgm:pt modelId="{5B57A356-AC46-4FE2-987A-4340D9B9CE54}" type="pres">
      <dgm:prSet presAssocID="{29A06AD8-0CE0-4600-B7BE-BD27718F8821}" presName="ParentSmallAccent" presStyleLbl="fgAcc1" presStyleIdx="0" presStyleCnt="2"/>
      <dgm:spPr/>
    </dgm:pt>
    <dgm:pt modelId="{F6B7B072-84DC-4636-B8E4-28CFFEE14A65}" type="pres">
      <dgm:prSet presAssocID="{29A06AD8-0CE0-4600-B7BE-BD27718F8821}" presName="Parent" presStyleLbl="revTx" presStyleIdx="0" presStyleCnt="8">
        <dgm:presLayoutVars>
          <dgm:chMax/>
          <dgm:chPref val="4"/>
          <dgm:bulletEnabled val="1"/>
        </dgm:presLayoutVars>
      </dgm:prSet>
      <dgm:spPr/>
      <dgm:t>
        <a:bodyPr/>
        <a:lstStyle/>
        <a:p>
          <a:endParaRPr kumimoji="1" lang="ja-JP" altLang="en-US"/>
        </a:p>
      </dgm:t>
    </dgm:pt>
    <dgm:pt modelId="{0CBA5909-6E08-4368-B3E6-C0026EF1F319}" type="pres">
      <dgm:prSet presAssocID="{29A06AD8-0CE0-4600-B7BE-BD27718F8821}" presName="childShape" presStyleCnt="0">
        <dgm:presLayoutVars>
          <dgm:chMax val="0"/>
          <dgm:chPref val="0"/>
        </dgm:presLayoutVars>
      </dgm:prSet>
      <dgm:spPr/>
    </dgm:pt>
    <dgm:pt modelId="{C8588E7F-2CA9-4354-A3AC-3B52DC435677}" type="pres">
      <dgm:prSet presAssocID="{7301F951-7A1C-42F4-BF08-05DCF501B8D9}" presName="childComposite" presStyleCnt="0">
        <dgm:presLayoutVars>
          <dgm:chMax val="0"/>
          <dgm:chPref val="0"/>
        </dgm:presLayoutVars>
      </dgm:prSet>
      <dgm:spPr/>
    </dgm:pt>
    <dgm:pt modelId="{56DFC919-1F2E-4501-9BE3-3E9318FF1ADC}" type="pres">
      <dgm:prSet presAssocID="{7301F951-7A1C-42F4-BF08-05DCF501B8D9}" presName="ChildAccent" presStyleLbl="solidFgAcc1" presStyleIdx="0" presStyleCnt="6"/>
      <dgm:spPr/>
    </dgm:pt>
    <dgm:pt modelId="{52CBB89C-1B87-41BB-91BF-99E99E0AFA2A}" type="pres">
      <dgm:prSet presAssocID="{7301F951-7A1C-42F4-BF08-05DCF501B8D9}" presName="Child" presStyleLbl="revTx" presStyleIdx="1" presStyleCnt="8">
        <dgm:presLayoutVars>
          <dgm:chMax val="0"/>
          <dgm:chPref val="0"/>
          <dgm:bulletEnabled val="1"/>
        </dgm:presLayoutVars>
      </dgm:prSet>
      <dgm:spPr/>
      <dgm:t>
        <a:bodyPr/>
        <a:lstStyle/>
        <a:p>
          <a:endParaRPr kumimoji="1" lang="ja-JP" altLang="en-US"/>
        </a:p>
      </dgm:t>
    </dgm:pt>
    <dgm:pt modelId="{0B11EACE-4B96-4842-9EF7-99A3EB3FA51D}" type="pres">
      <dgm:prSet presAssocID="{DE4748EA-910D-4D41-B4D5-85B79BB42A8C}" presName="childComposite" presStyleCnt="0">
        <dgm:presLayoutVars>
          <dgm:chMax val="0"/>
          <dgm:chPref val="0"/>
        </dgm:presLayoutVars>
      </dgm:prSet>
      <dgm:spPr/>
    </dgm:pt>
    <dgm:pt modelId="{73008498-1A1F-44B5-8584-7055DD621D9C}" type="pres">
      <dgm:prSet presAssocID="{DE4748EA-910D-4D41-B4D5-85B79BB42A8C}" presName="ChildAccent" presStyleLbl="solidFgAcc1" presStyleIdx="1" presStyleCnt="6"/>
      <dgm:spPr/>
    </dgm:pt>
    <dgm:pt modelId="{51378517-956B-481F-AC3D-A9E5AD566203}" type="pres">
      <dgm:prSet presAssocID="{DE4748EA-910D-4D41-B4D5-85B79BB42A8C}" presName="Child" presStyleLbl="revTx" presStyleIdx="2" presStyleCnt="8">
        <dgm:presLayoutVars>
          <dgm:chMax val="0"/>
          <dgm:chPref val="0"/>
          <dgm:bulletEnabled val="1"/>
        </dgm:presLayoutVars>
      </dgm:prSet>
      <dgm:spPr/>
      <dgm:t>
        <a:bodyPr/>
        <a:lstStyle/>
        <a:p>
          <a:endParaRPr kumimoji="1" lang="ja-JP" altLang="en-US"/>
        </a:p>
      </dgm:t>
    </dgm:pt>
    <dgm:pt modelId="{60BDBAF4-6A4D-4976-8352-86BE573FF14D}" type="pres">
      <dgm:prSet presAssocID="{EF13F730-8EB1-4C2E-A100-1CB2A5EA8273}" presName="childComposite" presStyleCnt="0">
        <dgm:presLayoutVars>
          <dgm:chMax val="0"/>
          <dgm:chPref val="0"/>
        </dgm:presLayoutVars>
      </dgm:prSet>
      <dgm:spPr/>
    </dgm:pt>
    <dgm:pt modelId="{2B7BC87B-2EAE-40D7-AE7C-B86AE171CE9E}" type="pres">
      <dgm:prSet presAssocID="{EF13F730-8EB1-4C2E-A100-1CB2A5EA8273}" presName="ChildAccent" presStyleLbl="solidFgAcc1" presStyleIdx="2" presStyleCnt="6"/>
      <dgm:spPr/>
    </dgm:pt>
    <dgm:pt modelId="{86FA470D-097A-455D-8486-1D36A6BFCA3E}" type="pres">
      <dgm:prSet presAssocID="{EF13F730-8EB1-4C2E-A100-1CB2A5EA8273}" presName="Child" presStyleLbl="revTx" presStyleIdx="3" presStyleCnt="8">
        <dgm:presLayoutVars>
          <dgm:chMax val="0"/>
          <dgm:chPref val="0"/>
          <dgm:bulletEnabled val="1"/>
        </dgm:presLayoutVars>
      </dgm:prSet>
      <dgm:spPr/>
      <dgm:t>
        <a:bodyPr/>
        <a:lstStyle/>
        <a:p>
          <a:endParaRPr kumimoji="1" lang="ja-JP" altLang="en-US"/>
        </a:p>
      </dgm:t>
    </dgm:pt>
    <dgm:pt modelId="{64A2E943-94E8-4B61-BCD9-AAF836CF11E8}" type="pres">
      <dgm:prSet presAssocID="{C1362300-EAD4-4772-963E-64A6136261D4}" presName="root" presStyleCnt="0">
        <dgm:presLayoutVars>
          <dgm:chMax/>
          <dgm:chPref/>
        </dgm:presLayoutVars>
      </dgm:prSet>
      <dgm:spPr/>
    </dgm:pt>
    <dgm:pt modelId="{72C37C78-D13F-435F-B3CF-50D12962D4D7}" type="pres">
      <dgm:prSet presAssocID="{C1362300-EAD4-4772-963E-64A6136261D4}" presName="rootComposite" presStyleCnt="0">
        <dgm:presLayoutVars/>
      </dgm:prSet>
      <dgm:spPr/>
    </dgm:pt>
    <dgm:pt modelId="{D52945BD-BC71-45D1-A92A-91625964E568}" type="pres">
      <dgm:prSet presAssocID="{C1362300-EAD4-4772-963E-64A6136261D4}" presName="ParentAccent" presStyleLbl="alignNode1" presStyleIdx="1" presStyleCnt="2"/>
      <dgm:spPr/>
    </dgm:pt>
    <dgm:pt modelId="{04956AEF-8B93-491D-B151-D0CB78E90FDB}" type="pres">
      <dgm:prSet presAssocID="{C1362300-EAD4-4772-963E-64A6136261D4}" presName="ParentSmallAccent" presStyleLbl="fgAcc1" presStyleIdx="1" presStyleCnt="2"/>
      <dgm:spPr/>
    </dgm:pt>
    <dgm:pt modelId="{C23246B9-AFBC-45BC-BD40-29097FDF2649}" type="pres">
      <dgm:prSet presAssocID="{C1362300-EAD4-4772-963E-64A6136261D4}" presName="Parent" presStyleLbl="revTx" presStyleIdx="4" presStyleCnt="8">
        <dgm:presLayoutVars>
          <dgm:chMax/>
          <dgm:chPref val="4"/>
          <dgm:bulletEnabled val="1"/>
        </dgm:presLayoutVars>
      </dgm:prSet>
      <dgm:spPr/>
      <dgm:t>
        <a:bodyPr/>
        <a:lstStyle/>
        <a:p>
          <a:endParaRPr kumimoji="1" lang="ja-JP" altLang="en-US"/>
        </a:p>
      </dgm:t>
    </dgm:pt>
    <dgm:pt modelId="{E6943CC3-B5A7-4D07-A3B3-06379BB7E28C}" type="pres">
      <dgm:prSet presAssocID="{C1362300-EAD4-4772-963E-64A6136261D4}" presName="childShape" presStyleCnt="0">
        <dgm:presLayoutVars>
          <dgm:chMax val="0"/>
          <dgm:chPref val="0"/>
        </dgm:presLayoutVars>
      </dgm:prSet>
      <dgm:spPr/>
    </dgm:pt>
    <dgm:pt modelId="{8900FE64-ED4A-4124-BC9E-A5AA2B43A7CC}" type="pres">
      <dgm:prSet presAssocID="{D3DE0955-4A76-4EF1-9DCE-CFFA83E46A6C}" presName="childComposite" presStyleCnt="0">
        <dgm:presLayoutVars>
          <dgm:chMax val="0"/>
          <dgm:chPref val="0"/>
        </dgm:presLayoutVars>
      </dgm:prSet>
      <dgm:spPr/>
    </dgm:pt>
    <dgm:pt modelId="{EECE1B5D-E766-41C4-A8E9-D1B34E784FB7}" type="pres">
      <dgm:prSet presAssocID="{D3DE0955-4A76-4EF1-9DCE-CFFA83E46A6C}" presName="ChildAccent" presStyleLbl="solidFgAcc1" presStyleIdx="3" presStyleCnt="6"/>
      <dgm:spPr/>
    </dgm:pt>
    <dgm:pt modelId="{B53E95F5-A5DA-4A1A-AEC4-85061EFE7A7A}" type="pres">
      <dgm:prSet presAssocID="{D3DE0955-4A76-4EF1-9DCE-CFFA83E46A6C}" presName="Child" presStyleLbl="revTx" presStyleIdx="5" presStyleCnt="8">
        <dgm:presLayoutVars>
          <dgm:chMax val="0"/>
          <dgm:chPref val="0"/>
          <dgm:bulletEnabled val="1"/>
        </dgm:presLayoutVars>
      </dgm:prSet>
      <dgm:spPr/>
      <dgm:t>
        <a:bodyPr/>
        <a:lstStyle/>
        <a:p>
          <a:endParaRPr kumimoji="1" lang="ja-JP" altLang="en-US"/>
        </a:p>
      </dgm:t>
    </dgm:pt>
    <dgm:pt modelId="{A409B36F-D068-4F77-836D-3B886F2784EC}" type="pres">
      <dgm:prSet presAssocID="{80ECF80D-A7FB-4677-B02C-C6071D82F688}" presName="childComposite" presStyleCnt="0">
        <dgm:presLayoutVars>
          <dgm:chMax val="0"/>
          <dgm:chPref val="0"/>
        </dgm:presLayoutVars>
      </dgm:prSet>
      <dgm:spPr/>
    </dgm:pt>
    <dgm:pt modelId="{849CF239-5598-41F1-8E96-2FDC6070020F}" type="pres">
      <dgm:prSet presAssocID="{80ECF80D-A7FB-4677-B02C-C6071D82F688}" presName="ChildAccent" presStyleLbl="solidFgAcc1" presStyleIdx="4" presStyleCnt="6"/>
      <dgm:spPr/>
    </dgm:pt>
    <dgm:pt modelId="{B4C75AE2-B9E6-4C02-B27D-CB93D5F1F332}" type="pres">
      <dgm:prSet presAssocID="{80ECF80D-A7FB-4677-B02C-C6071D82F688}" presName="Child" presStyleLbl="revTx" presStyleIdx="6" presStyleCnt="8">
        <dgm:presLayoutVars>
          <dgm:chMax val="0"/>
          <dgm:chPref val="0"/>
          <dgm:bulletEnabled val="1"/>
        </dgm:presLayoutVars>
      </dgm:prSet>
      <dgm:spPr/>
      <dgm:t>
        <a:bodyPr/>
        <a:lstStyle/>
        <a:p>
          <a:endParaRPr kumimoji="1" lang="ja-JP" altLang="en-US"/>
        </a:p>
      </dgm:t>
    </dgm:pt>
    <dgm:pt modelId="{9C71DBAB-B85C-4D35-A422-446815DA2F17}" type="pres">
      <dgm:prSet presAssocID="{97A8A648-135D-40B4-A508-379D03A81A2A}" presName="childComposite" presStyleCnt="0">
        <dgm:presLayoutVars>
          <dgm:chMax val="0"/>
          <dgm:chPref val="0"/>
        </dgm:presLayoutVars>
      </dgm:prSet>
      <dgm:spPr/>
    </dgm:pt>
    <dgm:pt modelId="{D3EBD928-32FD-4D05-80D4-E9FF6078F9F6}" type="pres">
      <dgm:prSet presAssocID="{97A8A648-135D-40B4-A508-379D03A81A2A}" presName="ChildAccent" presStyleLbl="solidFgAcc1" presStyleIdx="5" presStyleCnt="6"/>
      <dgm:spPr/>
    </dgm:pt>
    <dgm:pt modelId="{06B3ACE8-EC0E-4C35-AC2A-86069602A95E}" type="pres">
      <dgm:prSet presAssocID="{97A8A648-135D-40B4-A508-379D03A81A2A}" presName="Child" presStyleLbl="revTx" presStyleIdx="7" presStyleCnt="8">
        <dgm:presLayoutVars>
          <dgm:chMax val="0"/>
          <dgm:chPref val="0"/>
          <dgm:bulletEnabled val="1"/>
        </dgm:presLayoutVars>
      </dgm:prSet>
      <dgm:spPr/>
      <dgm:t>
        <a:bodyPr/>
        <a:lstStyle/>
        <a:p>
          <a:endParaRPr kumimoji="1" lang="ja-JP" altLang="en-US"/>
        </a:p>
      </dgm:t>
    </dgm:pt>
  </dgm:ptLst>
  <dgm:cxnLst>
    <dgm:cxn modelId="{058F4630-FFBB-458B-AD6E-D677311865CC}" type="presOf" srcId="{F2B809CF-8A13-4A00-896A-0EC998E0E67C}" destId="{594FF044-F2EE-4D26-92D5-CF2DB53C9F03}" srcOrd="0" destOrd="0" presId="urn:microsoft.com/office/officeart/2008/layout/SquareAccentList"/>
    <dgm:cxn modelId="{11D18C5B-F239-4E6E-8FA1-2FD6AFA20A67}" type="presOf" srcId="{97A8A648-135D-40B4-A508-379D03A81A2A}" destId="{06B3ACE8-EC0E-4C35-AC2A-86069602A95E}" srcOrd="0" destOrd="0" presId="urn:microsoft.com/office/officeart/2008/layout/SquareAccentList"/>
    <dgm:cxn modelId="{DCA0D64B-7C04-4D6F-B975-C03088E6C13F}" srcId="{C1362300-EAD4-4772-963E-64A6136261D4}" destId="{97A8A648-135D-40B4-A508-379D03A81A2A}" srcOrd="2" destOrd="0" parTransId="{EA6D5C87-FF51-4C90-AB27-7F7C36A0431C}" sibTransId="{0DF4056F-13D3-433C-9559-346DB3F0B56E}"/>
    <dgm:cxn modelId="{DCF6B081-9149-4E7F-9DA4-D2CF16B20E7C}" type="presOf" srcId="{DE4748EA-910D-4D41-B4D5-85B79BB42A8C}" destId="{51378517-956B-481F-AC3D-A9E5AD566203}" srcOrd="0" destOrd="0" presId="urn:microsoft.com/office/officeart/2008/layout/SquareAccentList"/>
    <dgm:cxn modelId="{728538EA-330F-4151-8DBB-B5BB892EE54C}" srcId="{C1362300-EAD4-4772-963E-64A6136261D4}" destId="{D3DE0955-4A76-4EF1-9DCE-CFFA83E46A6C}" srcOrd="0" destOrd="0" parTransId="{66AC6D80-7536-4188-8737-2F21D8A8CC79}" sibTransId="{A94C6506-A385-4FC0-A167-D94ED8CD214D}"/>
    <dgm:cxn modelId="{FB05A43A-892B-4174-93AD-CD91F54E05B5}" type="presOf" srcId="{D3DE0955-4A76-4EF1-9DCE-CFFA83E46A6C}" destId="{B53E95F5-A5DA-4A1A-AEC4-85061EFE7A7A}" srcOrd="0" destOrd="0" presId="urn:microsoft.com/office/officeart/2008/layout/SquareAccentList"/>
    <dgm:cxn modelId="{7E35EE63-F29B-49DA-994D-C418F076F244}" type="presOf" srcId="{EF13F730-8EB1-4C2E-A100-1CB2A5EA8273}" destId="{86FA470D-097A-455D-8486-1D36A6BFCA3E}" srcOrd="0" destOrd="0" presId="urn:microsoft.com/office/officeart/2008/layout/SquareAccentList"/>
    <dgm:cxn modelId="{16FAF7DC-A408-40EA-9D69-10C2C091AEF9}" type="presOf" srcId="{80ECF80D-A7FB-4677-B02C-C6071D82F688}" destId="{B4C75AE2-B9E6-4C02-B27D-CB93D5F1F332}" srcOrd="0" destOrd="0" presId="urn:microsoft.com/office/officeart/2008/layout/SquareAccentList"/>
    <dgm:cxn modelId="{DCD832A8-8982-4D6C-9135-C4FFC9B549E5}" type="presOf" srcId="{C1362300-EAD4-4772-963E-64A6136261D4}" destId="{C23246B9-AFBC-45BC-BD40-29097FDF2649}" srcOrd="0" destOrd="0" presId="urn:microsoft.com/office/officeart/2008/layout/SquareAccentList"/>
    <dgm:cxn modelId="{CF297E85-5D8F-4BB5-8892-B0E75355D0F5}" srcId="{F2B809CF-8A13-4A00-896A-0EC998E0E67C}" destId="{C1362300-EAD4-4772-963E-64A6136261D4}" srcOrd="1" destOrd="0" parTransId="{C1FFFB1E-28DD-4833-84E8-0DB8D70C4C85}" sibTransId="{6DBF9E84-D1D0-45F5-8CE6-DB7AC3D91D32}"/>
    <dgm:cxn modelId="{F97C42EB-D1EF-4C98-A529-1C5E7A0795F7}" srcId="{F2B809CF-8A13-4A00-896A-0EC998E0E67C}" destId="{29A06AD8-0CE0-4600-B7BE-BD27718F8821}" srcOrd="0" destOrd="0" parTransId="{FCA0EA38-1069-4805-A97D-B49A3B398526}" sibTransId="{8590179A-2945-420C-BBBA-FD769E5FA195}"/>
    <dgm:cxn modelId="{958C440B-6CDC-4A33-A321-2E78135E2DB7}" srcId="{C1362300-EAD4-4772-963E-64A6136261D4}" destId="{80ECF80D-A7FB-4677-B02C-C6071D82F688}" srcOrd="1" destOrd="0" parTransId="{FDCCA1D0-351F-4FC4-AB55-DFAE26F159A7}" sibTransId="{02E975D6-5509-4741-8DF0-220C15F52BB0}"/>
    <dgm:cxn modelId="{CE3D50B2-7600-4C46-A261-6DDF6602D1BF}" srcId="{29A06AD8-0CE0-4600-B7BE-BD27718F8821}" destId="{7301F951-7A1C-42F4-BF08-05DCF501B8D9}" srcOrd="0" destOrd="0" parTransId="{E204F5CB-3FD2-4BC1-8028-56102BA4BC1C}" sibTransId="{FEA740AC-60B8-41A7-BE25-3434A3472433}"/>
    <dgm:cxn modelId="{B714AC55-9AA8-4981-A3FF-4579E3F729D5}" type="presOf" srcId="{29A06AD8-0CE0-4600-B7BE-BD27718F8821}" destId="{F6B7B072-84DC-4636-B8E4-28CFFEE14A65}" srcOrd="0" destOrd="0" presId="urn:microsoft.com/office/officeart/2008/layout/SquareAccentList"/>
    <dgm:cxn modelId="{022BF20B-6290-4CEB-9B21-158578FAE42C}" srcId="{29A06AD8-0CE0-4600-B7BE-BD27718F8821}" destId="{EF13F730-8EB1-4C2E-A100-1CB2A5EA8273}" srcOrd="2" destOrd="0" parTransId="{4CC18FE0-4870-454D-82EC-E43CC2E722ED}" sibTransId="{A9F71867-7DAF-44CB-A202-AF546E42A9E3}"/>
    <dgm:cxn modelId="{8D8CBBA4-34E0-489F-A298-46A2B4821BF9}" type="presOf" srcId="{7301F951-7A1C-42F4-BF08-05DCF501B8D9}" destId="{52CBB89C-1B87-41BB-91BF-99E99E0AFA2A}" srcOrd="0" destOrd="0" presId="urn:microsoft.com/office/officeart/2008/layout/SquareAccentList"/>
    <dgm:cxn modelId="{4AB4843A-931B-4491-9D19-18E2EA298B88}" srcId="{29A06AD8-0CE0-4600-B7BE-BD27718F8821}" destId="{DE4748EA-910D-4D41-B4D5-85B79BB42A8C}" srcOrd="1" destOrd="0" parTransId="{97C6F7E0-ADC6-49B2-8AD1-9E5561027DE9}" sibTransId="{652FFCA4-40C8-4E22-A27C-565BFF3AC40C}"/>
    <dgm:cxn modelId="{AF87EDFC-B3A1-48B1-A76D-E3E0939095A5}" type="presParOf" srcId="{594FF044-F2EE-4D26-92D5-CF2DB53C9F03}" destId="{92C1F377-85A2-4FC3-AB64-45B39A52998E}" srcOrd="0" destOrd="0" presId="urn:microsoft.com/office/officeart/2008/layout/SquareAccentList"/>
    <dgm:cxn modelId="{EEED7848-0685-4F87-90DC-0253C9931C00}" type="presParOf" srcId="{92C1F377-85A2-4FC3-AB64-45B39A52998E}" destId="{BB7E9C27-13D7-4C92-B0CA-5767D6B4283F}" srcOrd="0" destOrd="0" presId="urn:microsoft.com/office/officeart/2008/layout/SquareAccentList"/>
    <dgm:cxn modelId="{0C37EF20-E887-4D37-B909-9592C8A5BA68}" type="presParOf" srcId="{BB7E9C27-13D7-4C92-B0CA-5767D6B4283F}" destId="{6D15E923-DC38-405E-8102-97CB1FF0CD82}" srcOrd="0" destOrd="0" presId="urn:microsoft.com/office/officeart/2008/layout/SquareAccentList"/>
    <dgm:cxn modelId="{F3AF3EE8-D6D7-4757-96A3-240558955C2B}" type="presParOf" srcId="{BB7E9C27-13D7-4C92-B0CA-5767D6B4283F}" destId="{5B57A356-AC46-4FE2-987A-4340D9B9CE54}" srcOrd="1" destOrd="0" presId="urn:microsoft.com/office/officeart/2008/layout/SquareAccentList"/>
    <dgm:cxn modelId="{950518FB-5DE2-406F-9C08-EC0A7E0487A9}" type="presParOf" srcId="{BB7E9C27-13D7-4C92-B0CA-5767D6B4283F}" destId="{F6B7B072-84DC-4636-B8E4-28CFFEE14A65}" srcOrd="2" destOrd="0" presId="urn:microsoft.com/office/officeart/2008/layout/SquareAccentList"/>
    <dgm:cxn modelId="{50759070-C373-4495-A31E-7E6B3E5B85A0}" type="presParOf" srcId="{92C1F377-85A2-4FC3-AB64-45B39A52998E}" destId="{0CBA5909-6E08-4368-B3E6-C0026EF1F319}" srcOrd="1" destOrd="0" presId="urn:microsoft.com/office/officeart/2008/layout/SquareAccentList"/>
    <dgm:cxn modelId="{34B5B1D6-FDED-4C8C-8C7F-8AB6F474D7D9}" type="presParOf" srcId="{0CBA5909-6E08-4368-B3E6-C0026EF1F319}" destId="{C8588E7F-2CA9-4354-A3AC-3B52DC435677}" srcOrd="0" destOrd="0" presId="urn:microsoft.com/office/officeart/2008/layout/SquareAccentList"/>
    <dgm:cxn modelId="{30BB233B-5EE1-4466-BC0F-86499C15331C}" type="presParOf" srcId="{C8588E7F-2CA9-4354-A3AC-3B52DC435677}" destId="{56DFC919-1F2E-4501-9BE3-3E9318FF1ADC}" srcOrd="0" destOrd="0" presId="urn:microsoft.com/office/officeart/2008/layout/SquareAccentList"/>
    <dgm:cxn modelId="{812B1725-A556-4332-B514-ADE0782B2019}" type="presParOf" srcId="{C8588E7F-2CA9-4354-A3AC-3B52DC435677}" destId="{52CBB89C-1B87-41BB-91BF-99E99E0AFA2A}" srcOrd="1" destOrd="0" presId="urn:microsoft.com/office/officeart/2008/layout/SquareAccentList"/>
    <dgm:cxn modelId="{BF367152-F176-47A1-A747-7C729A507E1D}" type="presParOf" srcId="{0CBA5909-6E08-4368-B3E6-C0026EF1F319}" destId="{0B11EACE-4B96-4842-9EF7-99A3EB3FA51D}" srcOrd="1" destOrd="0" presId="urn:microsoft.com/office/officeart/2008/layout/SquareAccentList"/>
    <dgm:cxn modelId="{1D994C15-339A-4FBA-9972-309E4DC6ADE0}" type="presParOf" srcId="{0B11EACE-4B96-4842-9EF7-99A3EB3FA51D}" destId="{73008498-1A1F-44B5-8584-7055DD621D9C}" srcOrd="0" destOrd="0" presId="urn:microsoft.com/office/officeart/2008/layout/SquareAccentList"/>
    <dgm:cxn modelId="{3734EDF7-EEAA-4388-BEED-29D7DBCDC8B2}" type="presParOf" srcId="{0B11EACE-4B96-4842-9EF7-99A3EB3FA51D}" destId="{51378517-956B-481F-AC3D-A9E5AD566203}" srcOrd="1" destOrd="0" presId="urn:microsoft.com/office/officeart/2008/layout/SquareAccentList"/>
    <dgm:cxn modelId="{6B00EE4E-36E6-4702-85C9-937D1450A69E}" type="presParOf" srcId="{0CBA5909-6E08-4368-B3E6-C0026EF1F319}" destId="{60BDBAF4-6A4D-4976-8352-86BE573FF14D}" srcOrd="2" destOrd="0" presId="urn:microsoft.com/office/officeart/2008/layout/SquareAccentList"/>
    <dgm:cxn modelId="{0479145F-F691-438D-B3C5-84E852E2FA2F}" type="presParOf" srcId="{60BDBAF4-6A4D-4976-8352-86BE573FF14D}" destId="{2B7BC87B-2EAE-40D7-AE7C-B86AE171CE9E}" srcOrd="0" destOrd="0" presId="urn:microsoft.com/office/officeart/2008/layout/SquareAccentList"/>
    <dgm:cxn modelId="{0ACDD796-E117-4041-880B-890F5B48F0E5}" type="presParOf" srcId="{60BDBAF4-6A4D-4976-8352-86BE573FF14D}" destId="{86FA470D-097A-455D-8486-1D36A6BFCA3E}" srcOrd="1" destOrd="0" presId="urn:microsoft.com/office/officeart/2008/layout/SquareAccentList"/>
    <dgm:cxn modelId="{75EB0C46-9044-4978-8CEE-199469B0AE05}" type="presParOf" srcId="{594FF044-F2EE-4D26-92D5-CF2DB53C9F03}" destId="{64A2E943-94E8-4B61-BCD9-AAF836CF11E8}" srcOrd="1" destOrd="0" presId="urn:microsoft.com/office/officeart/2008/layout/SquareAccentList"/>
    <dgm:cxn modelId="{739F2996-80A4-4F6A-9C30-A439C34C8A7D}" type="presParOf" srcId="{64A2E943-94E8-4B61-BCD9-AAF836CF11E8}" destId="{72C37C78-D13F-435F-B3CF-50D12962D4D7}" srcOrd="0" destOrd="0" presId="urn:microsoft.com/office/officeart/2008/layout/SquareAccentList"/>
    <dgm:cxn modelId="{E3D0FC05-C308-4A63-965F-B688AC257779}" type="presParOf" srcId="{72C37C78-D13F-435F-B3CF-50D12962D4D7}" destId="{D52945BD-BC71-45D1-A92A-91625964E568}" srcOrd="0" destOrd="0" presId="urn:microsoft.com/office/officeart/2008/layout/SquareAccentList"/>
    <dgm:cxn modelId="{A4C522BD-AC86-4FEE-A9D3-D853D1C0A0CD}" type="presParOf" srcId="{72C37C78-D13F-435F-B3CF-50D12962D4D7}" destId="{04956AEF-8B93-491D-B151-D0CB78E90FDB}" srcOrd="1" destOrd="0" presId="urn:microsoft.com/office/officeart/2008/layout/SquareAccentList"/>
    <dgm:cxn modelId="{D0E68558-9B28-464A-A666-C62C0E270FAA}" type="presParOf" srcId="{72C37C78-D13F-435F-B3CF-50D12962D4D7}" destId="{C23246B9-AFBC-45BC-BD40-29097FDF2649}" srcOrd="2" destOrd="0" presId="urn:microsoft.com/office/officeart/2008/layout/SquareAccentList"/>
    <dgm:cxn modelId="{DA49B6A9-1C39-430A-8E52-A8DB089F214F}" type="presParOf" srcId="{64A2E943-94E8-4B61-BCD9-AAF836CF11E8}" destId="{E6943CC3-B5A7-4D07-A3B3-06379BB7E28C}" srcOrd="1" destOrd="0" presId="urn:microsoft.com/office/officeart/2008/layout/SquareAccentList"/>
    <dgm:cxn modelId="{16773C7F-09A3-4F91-9851-907D8EC6C17E}" type="presParOf" srcId="{E6943CC3-B5A7-4D07-A3B3-06379BB7E28C}" destId="{8900FE64-ED4A-4124-BC9E-A5AA2B43A7CC}" srcOrd="0" destOrd="0" presId="urn:microsoft.com/office/officeart/2008/layout/SquareAccentList"/>
    <dgm:cxn modelId="{C14B43C7-114B-4035-B952-8545B1942AFD}" type="presParOf" srcId="{8900FE64-ED4A-4124-BC9E-A5AA2B43A7CC}" destId="{EECE1B5D-E766-41C4-A8E9-D1B34E784FB7}" srcOrd="0" destOrd="0" presId="urn:microsoft.com/office/officeart/2008/layout/SquareAccentList"/>
    <dgm:cxn modelId="{C611D57C-D98B-4911-9E59-A47DCC348D54}" type="presParOf" srcId="{8900FE64-ED4A-4124-BC9E-A5AA2B43A7CC}" destId="{B53E95F5-A5DA-4A1A-AEC4-85061EFE7A7A}" srcOrd="1" destOrd="0" presId="urn:microsoft.com/office/officeart/2008/layout/SquareAccentList"/>
    <dgm:cxn modelId="{CBC8FCF5-1317-4F4C-AF17-36EF9962D156}" type="presParOf" srcId="{E6943CC3-B5A7-4D07-A3B3-06379BB7E28C}" destId="{A409B36F-D068-4F77-836D-3B886F2784EC}" srcOrd="1" destOrd="0" presId="urn:microsoft.com/office/officeart/2008/layout/SquareAccentList"/>
    <dgm:cxn modelId="{7D306FE9-BA4A-4C23-B06F-513781F032FD}" type="presParOf" srcId="{A409B36F-D068-4F77-836D-3B886F2784EC}" destId="{849CF239-5598-41F1-8E96-2FDC6070020F}" srcOrd="0" destOrd="0" presId="urn:microsoft.com/office/officeart/2008/layout/SquareAccentList"/>
    <dgm:cxn modelId="{C09AB804-B28E-4DA1-9233-EC78B30EFF75}" type="presParOf" srcId="{A409B36F-D068-4F77-836D-3B886F2784EC}" destId="{B4C75AE2-B9E6-4C02-B27D-CB93D5F1F332}" srcOrd="1" destOrd="0" presId="urn:microsoft.com/office/officeart/2008/layout/SquareAccentList"/>
    <dgm:cxn modelId="{BDB50E5B-3ADD-441E-850C-A2BB608CB46C}" type="presParOf" srcId="{E6943CC3-B5A7-4D07-A3B3-06379BB7E28C}" destId="{9C71DBAB-B85C-4D35-A422-446815DA2F17}" srcOrd="2" destOrd="0" presId="urn:microsoft.com/office/officeart/2008/layout/SquareAccentList"/>
    <dgm:cxn modelId="{F4967825-6498-4EA6-B1BE-A1B5BB45E030}" type="presParOf" srcId="{9C71DBAB-B85C-4D35-A422-446815DA2F17}" destId="{D3EBD928-32FD-4D05-80D4-E9FF6078F9F6}" srcOrd="0" destOrd="0" presId="urn:microsoft.com/office/officeart/2008/layout/SquareAccentList"/>
    <dgm:cxn modelId="{7AF15CD8-1978-45FB-861A-FA90EFF53A5B}" type="presParOf" srcId="{9C71DBAB-B85C-4D35-A422-446815DA2F17}" destId="{06B3ACE8-EC0E-4C35-AC2A-86069602A95E}" srcOrd="1" destOrd="0" presId="urn:microsoft.com/office/officeart/2008/layout/SquareAccentList"/>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7E80C5-0C4A-4355-90C1-9711F1E9E881}" type="doc">
      <dgm:prSet loTypeId="urn:microsoft.com/office/officeart/2005/8/layout/cycle7" loCatId="cycle" qsTypeId="urn:microsoft.com/office/officeart/2005/8/quickstyle/simple3" qsCatId="simple" csTypeId="urn:microsoft.com/office/officeart/2005/8/colors/accent1_2" csCatId="accent1" phldr="1"/>
      <dgm:spPr/>
      <dgm:t>
        <a:bodyPr/>
        <a:lstStyle/>
        <a:p>
          <a:endParaRPr kumimoji="1" lang="ja-JP" altLang="en-US"/>
        </a:p>
      </dgm:t>
    </dgm:pt>
    <dgm:pt modelId="{B5F884D6-62C9-4E22-AEA7-0B75E7531B53}">
      <dgm:prSet phldrT="[テキスト]"/>
      <dgm:spPr/>
      <dgm:t>
        <a:bodyPr/>
        <a:lstStyle/>
        <a:p>
          <a:r>
            <a:rPr kumimoji="1" lang="ja-JP" altLang="en-US" dirty="0" smtClean="0">
              <a:latin typeface="ヒラギノ角ゴ ProN W3" pitchFamily="34" charset="-128"/>
              <a:ea typeface="ヒラギノ角ゴ ProN W3" pitchFamily="34" charset="-128"/>
            </a:rPr>
            <a:t>政治家</a:t>
          </a:r>
          <a:endParaRPr kumimoji="1" lang="ja-JP" altLang="en-US" dirty="0">
            <a:latin typeface="ヒラギノ角ゴ ProN W3" pitchFamily="34" charset="-128"/>
            <a:ea typeface="ヒラギノ角ゴ ProN W3" pitchFamily="34" charset="-128"/>
          </a:endParaRPr>
        </a:p>
      </dgm:t>
    </dgm:pt>
    <dgm:pt modelId="{F776A3F9-7752-4AE4-9B9D-3F2EF24E48DD}" type="parTrans" cxnId="{7C9AA364-9294-4543-B2B0-4A7888F5F47D}">
      <dgm:prSet/>
      <dgm:spPr/>
      <dgm:t>
        <a:bodyPr/>
        <a:lstStyle/>
        <a:p>
          <a:endParaRPr kumimoji="1" lang="ja-JP" altLang="en-US"/>
        </a:p>
      </dgm:t>
    </dgm:pt>
    <dgm:pt modelId="{5DD7E68D-BE3F-4059-805B-3CF10CBEB6E2}" type="sibTrans" cxnId="{7C9AA364-9294-4543-B2B0-4A7888F5F47D}">
      <dgm:prSet/>
      <dgm:spPr/>
      <dgm:t>
        <a:bodyPr/>
        <a:lstStyle/>
        <a:p>
          <a:endParaRPr kumimoji="1" lang="ja-JP" altLang="en-US"/>
        </a:p>
      </dgm:t>
    </dgm:pt>
    <dgm:pt modelId="{772331C1-BF4E-448D-BCF5-1E9F1149589E}">
      <dgm:prSet phldrT="[テキスト]"/>
      <dgm:spPr/>
      <dgm:t>
        <a:bodyPr/>
        <a:lstStyle/>
        <a:p>
          <a:r>
            <a:rPr kumimoji="1" lang="ja-JP" altLang="en-US" dirty="0" smtClean="0">
              <a:latin typeface="ヒラギノ角ゴ ProN W3" pitchFamily="34" charset="-128"/>
              <a:ea typeface="ヒラギノ角ゴ ProN W3" pitchFamily="34" charset="-128"/>
            </a:rPr>
            <a:t>利益団体</a:t>
          </a:r>
          <a:endParaRPr kumimoji="1" lang="ja-JP" altLang="en-US" dirty="0">
            <a:latin typeface="ヒラギノ角ゴ ProN W3" pitchFamily="34" charset="-128"/>
            <a:ea typeface="ヒラギノ角ゴ ProN W3" pitchFamily="34" charset="-128"/>
          </a:endParaRPr>
        </a:p>
      </dgm:t>
    </dgm:pt>
    <dgm:pt modelId="{FF1BD59C-3BB8-4611-9960-F8CB53C8E752}" type="parTrans" cxnId="{78E26582-4478-401E-9ABB-EB896CD04779}">
      <dgm:prSet/>
      <dgm:spPr/>
      <dgm:t>
        <a:bodyPr/>
        <a:lstStyle/>
        <a:p>
          <a:endParaRPr kumimoji="1" lang="ja-JP" altLang="en-US"/>
        </a:p>
      </dgm:t>
    </dgm:pt>
    <dgm:pt modelId="{4FB1EB58-75BA-4C10-963E-2F2900861B94}" type="sibTrans" cxnId="{78E26582-4478-401E-9ABB-EB896CD04779}">
      <dgm:prSet/>
      <dgm:spPr/>
      <dgm:t>
        <a:bodyPr/>
        <a:lstStyle/>
        <a:p>
          <a:endParaRPr kumimoji="1" lang="ja-JP" altLang="en-US"/>
        </a:p>
      </dgm:t>
    </dgm:pt>
    <dgm:pt modelId="{332C77C6-8697-435D-A0C9-61D575D812CA}">
      <dgm:prSet phldrT="[テキスト]"/>
      <dgm:spPr/>
      <dgm:t>
        <a:bodyPr/>
        <a:lstStyle/>
        <a:p>
          <a:r>
            <a:rPr kumimoji="1" lang="ja-JP" altLang="en-US" dirty="0" smtClean="0">
              <a:latin typeface="ヒラギノ角ゴ ProN W3" pitchFamily="34" charset="-128"/>
              <a:ea typeface="ヒラギノ角ゴ ProN W3" pitchFamily="34" charset="-128"/>
            </a:rPr>
            <a:t>官僚</a:t>
          </a:r>
          <a:endParaRPr kumimoji="1" lang="ja-JP" altLang="en-US" dirty="0">
            <a:latin typeface="ヒラギノ角ゴ ProN W3" pitchFamily="34" charset="-128"/>
            <a:ea typeface="ヒラギノ角ゴ ProN W3" pitchFamily="34" charset="-128"/>
          </a:endParaRPr>
        </a:p>
      </dgm:t>
    </dgm:pt>
    <dgm:pt modelId="{E7A2F877-257A-4CC4-ABC1-DAA70FEFA6A9}" type="parTrans" cxnId="{528870CA-B32E-40E0-A5A4-6E17CB3384EF}">
      <dgm:prSet/>
      <dgm:spPr/>
      <dgm:t>
        <a:bodyPr/>
        <a:lstStyle/>
        <a:p>
          <a:endParaRPr kumimoji="1" lang="ja-JP" altLang="en-US"/>
        </a:p>
      </dgm:t>
    </dgm:pt>
    <dgm:pt modelId="{C484838C-CE98-460D-9BAC-C8A422E59924}" type="sibTrans" cxnId="{528870CA-B32E-40E0-A5A4-6E17CB3384EF}">
      <dgm:prSet/>
      <dgm:spPr/>
      <dgm:t>
        <a:bodyPr/>
        <a:lstStyle/>
        <a:p>
          <a:endParaRPr kumimoji="1" lang="ja-JP" altLang="en-US"/>
        </a:p>
      </dgm:t>
    </dgm:pt>
    <dgm:pt modelId="{BD1C2C67-6D4E-49D5-AF98-435AF613F1F8}" type="pres">
      <dgm:prSet presAssocID="{D37E80C5-0C4A-4355-90C1-9711F1E9E881}" presName="Name0" presStyleCnt="0">
        <dgm:presLayoutVars>
          <dgm:dir/>
          <dgm:resizeHandles val="exact"/>
        </dgm:presLayoutVars>
      </dgm:prSet>
      <dgm:spPr/>
      <dgm:t>
        <a:bodyPr/>
        <a:lstStyle/>
        <a:p>
          <a:endParaRPr kumimoji="1" lang="ja-JP" altLang="en-US"/>
        </a:p>
      </dgm:t>
    </dgm:pt>
    <dgm:pt modelId="{231E459B-82C5-4323-B70F-A50D3BD4F4A3}" type="pres">
      <dgm:prSet presAssocID="{B5F884D6-62C9-4E22-AEA7-0B75E7531B53}" presName="node" presStyleLbl="node1" presStyleIdx="0" presStyleCnt="3">
        <dgm:presLayoutVars>
          <dgm:bulletEnabled val="1"/>
        </dgm:presLayoutVars>
      </dgm:prSet>
      <dgm:spPr/>
      <dgm:t>
        <a:bodyPr/>
        <a:lstStyle/>
        <a:p>
          <a:endParaRPr kumimoji="1" lang="ja-JP" altLang="en-US"/>
        </a:p>
      </dgm:t>
    </dgm:pt>
    <dgm:pt modelId="{C02CCE11-75E6-447C-9C31-5EF16191B005}" type="pres">
      <dgm:prSet presAssocID="{5DD7E68D-BE3F-4059-805B-3CF10CBEB6E2}" presName="sibTrans" presStyleLbl="sibTrans2D1" presStyleIdx="0" presStyleCnt="3"/>
      <dgm:spPr/>
      <dgm:t>
        <a:bodyPr/>
        <a:lstStyle/>
        <a:p>
          <a:endParaRPr kumimoji="1" lang="ja-JP" altLang="en-US"/>
        </a:p>
      </dgm:t>
    </dgm:pt>
    <dgm:pt modelId="{A29AE316-8AAC-4DBE-8613-255A228DFC99}" type="pres">
      <dgm:prSet presAssocID="{5DD7E68D-BE3F-4059-805B-3CF10CBEB6E2}" presName="connectorText" presStyleLbl="sibTrans2D1" presStyleIdx="0" presStyleCnt="3"/>
      <dgm:spPr/>
      <dgm:t>
        <a:bodyPr/>
        <a:lstStyle/>
        <a:p>
          <a:endParaRPr kumimoji="1" lang="ja-JP" altLang="en-US"/>
        </a:p>
      </dgm:t>
    </dgm:pt>
    <dgm:pt modelId="{8405DB47-F25F-46F0-9928-F24B4548E8F4}" type="pres">
      <dgm:prSet presAssocID="{772331C1-BF4E-448D-BCF5-1E9F1149589E}" presName="node" presStyleLbl="node1" presStyleIdx="1" presStyleCnt="3">
        <dgm:presLayoutVars>
          <dgm:bulletEnabled val="1"/>
        </dgm:presLayoutVars>
      </dgm:prSet>
      <dgm:spPr/>
      <dgm:t>
        <a:bodyPr/>
        <a:lstStyle/>
        <a:p>
          <a:endParaRPr kumimoji="1" lang="ja-JP" altLang="en-US"/>
        </a:p>
      </dgm:t>
    </dgm:pt>
    <dgm:pt modelId="{F084ACD5-423F-428F-83CF-B060BD3990DF}" type="pres">
      <dgm:prSet presAssocID="{4FB1EB58-75BA-4C10-963E-2F2900861B94}" presName="sibTrans" presStyleLbl="sibTrans2D1" presStyleIdx="1" presStyleCnt="3"/>
      <dgm:spPr/>
      <dgm:t>
        <a:bodyPr/>
        <a:lstStyle/>
        <a:p>
          <a:endParaRPr kumimoji="1" lang="ja-JP" altLang="en-US"/>
        </a:p>
      </dgm:t>
    </dgm:pt>
    <dgm:pt modelId="{87DC06A6-28B2-46C7-B343-0141E9637076}" type="pres">
      <dgm:prSet presAssocID="{4FB1EB58-75BA-4C10-963E-2F2900861B94}" presName="connectorText" presStyleLbl="sibTrans2D1" presStyleIdx="1" presStyleCnt="3"/>
      <dgm:spPr/>
      <dgm:t>
        <a:bodyPr/>
        <a:lstStyle/>
        <a:p>
          <a:endParaRPr kumimoji="1" lang="ja-JP" altLang="en-US"/>
        </a:p>
      </dgm:t>
    </dgm:pt>
    <dgm:pt modelId="{4655AC2B-A934-4B43-8134-C9B2CCF441E3}" type="pres">
      <dgm:prSet presAssocID="{332C77C6-8697-435D-A0C9-61D575D812CA}" presName="node" presStyleLbl="node1" presStyleIdx="2" presStyleCnt="3">
        <dgm:presLayoutVars>
          <dgm:bulletEnabled val="1"/>
        </dgm:presLayoutVars>
      </dgm:prSet>
      <dgm:spPr/>
      <dgm:t>
        <a:bodyPr/>
        <a:lstStyle/>
        <a:p>
          <a:endParaRPr kumimoji="1" lang="ja-JP" altLang="en-US"/>
        </a:p>
      </dgm:t>
    </dgm:pt>
    <dgm:pt modelId="{B4E1C17F-9EC2-42CF-8ABF-7A3B97969744}" type="pres">
      <dgm:prSet presAssocID="{C484838C-CE98-460D-9BAC-C8A422E59924}" presName="sibTrans" presStyleLbl="sibTrans2D1" presStyleIdx="2" presStyleCnt="3"/>
      <dgm:spPr/>
      <dgm:t>
        <a:bodyPr/>
        <a:lstStyle/>
        <a:p>
          <a:endParaRPr kumimoji="1" lang="ja-JP" altLang="en-US"/>
        </a:p>
      </dgm:t>
    </dgm:pt>
    <dgm:pt modelId="{C4632687-15CF-4D36-B59C-18BF36A9701C}" type="pres">
      <dgm:prSet presAssocID="{C484838C-CE98-460D-9BAC-C8A422E59924}" presName="connectorText" presStyleLbl="sibTrans2D1" presStyleIdx="2" presStyleCnt="3"/>
      <dgm:spPr/>
      <dgm:t>
        <a:bodyPr/>
        <a:lstStyle/>
        <a:p>
          <a:endParaRPr kumimoji="1" lang="ja-JP" altLang="en-US"/>
        </a:p>
      </dgm:t>
    </dgm:pt>
  </dgm:ptLst>
  <dgm:cxnLst>
    <dgm:cxn modelId="{2FA6CD8D-1929-4874-A8B2-17A02D01E7F1}" type="presOf" srcId="{5DD7E68D-BE3F-4059-805B-3CF10CBEB6E2}" destId="{C02CCE11-75E6-447C-9C31-5EF16191B005}" srcOrd="0" destOrd="0" presId="urn:microsoft.com/office/officeart/2005/8/layout/cycle7"/>
    <dgm:cxn modelId="{78E26582-4478-401E-9ABB-EB896CD04779}" srcId="{D37E80C5-0C4A-4355-90C1-9711F1E9E881}" destId="{772331C1-BF4E-448D-BCF5-1E9F1149589E}" srcOrd="1" destOrd="0" parTransId="{FF1BD59C-3BB8-4611-9960-F8CB53C8E752}" sibTransId="{4FB1EB58-75BA-4C10-963E-2F2900861B94}"/>
    <dgm:cxn modelId="{92B99CE6-6C68-4717-A8CC-D713B7CA935C}" type="presOf" srcId="{332C77C6-8697-435D-A0C9-61D575D812CA}" destId="{4655AC2B-A934-4B43-8134-C9B2CCF441E3}" srcOrd="0" destOrd="0" presId="urn:microsoft.com/office/officeart/2005/8/layout/cycle7"/>
    <dgm:cxn modelId="{CCC099DE-C372-4B9C-BF1D-A03A6AC1F70F}" type="presOf" srcId="{C484838C-CE98-460D-9BAC-C8A422E59924}" destId="{B4E1C17F-9EC2-42CF-8ABF-7A3B97969744}" srcOrd="0" destOrd="0" presId="urn:microsoft.com/office/officeart/2005/8/layout/cycle7"/>
    <dgm:cxn modelId="{EBF76EF0-EEF9-49A7-BB37-A01AA1FD883A}" type="presOf" srcId="{B5F884D6-62C9-4E22-AEA7-0B75E7531B53}" destId="{231E459B-82C5-4323-B70F-A50D3BD4F4A3}" srcOrd="0" destOrd="0" presId="urn:microsoft.com/office/officeart/2005/8/layout/cycle7"/>
    <dgm:cxn modelId="{7C9AA364-9294-4543-B2B0-4A7888F5F47D}" srcId="{D37E80C5-0C4A-4355-90C1-9711F1E9E881}" destId="{B5F884D6-62C9-4E22-AEA7-0B75E7531B53}" srcOrd="0" destOrd="0" parTransId="{F776A3F9-7752-4AE4-9B9D-3F2EF24E48DD}" sibTransId="{5DD7E68D-BE3F-4059-805B-3CF10CBEB6E2}"/>
    <dgm:cxn modelId="{F803DDA9-58A3-4DD6-9A37-E3DEE302C6BC}" type="presOf" srcId="{5DD7E68D-BE3F-4059-805B-3CF10CBEB6E2}" destId="{A29AE316-8AAC-4DBE-8613-255A228DFC99}" srcOrd="1" destOrd="0" presId="urn:microsoft.com/office/officeart/2005/8/layout/cycle7"/>
    <dgm:cxn modelId="{29431384-4F0F-4BC6-9D4C-8BE0A0809FBA}" type="presOf" srcId="{772331C1-BF4E-448D-BCF5-1E9F1149589E}" destId="{8405DB47-F25F-46F0-9928-F24B4548E8F4}" srcOrd="0" destOrd="0" presId="urn:microsoft.com/office/officeart/2005/8/layout/cycle7"/>
    <dgm:cxn modelId="{82E7C38E-F201-4FF2-9472-D56D77163789}" type="presOf" srcId="{C484838C-CE98-460D-9BAC-C8A422E59924}" destId="{C4632687-15CF-4D36-B59C-18BF36A9701C}" srcOrd="1" destOrd="0" presId="urn:microsoft.com/office/officeart/2005/8/layout/cycle7"/>
    <dgm:cxn modelId="{4FF053D5-8563-45A2-8B7B-FF03F8564F41}" type="presOf" srcId="{D37E80C5-0C4A-4355-90C1-9711F1E9E881}" destId="{BD1C2C67-6D4E-49D5-AF98-435AF613F1F8}" srcOrd="0" destOrd="0" presId="urn:microsoft.com/office/officeart/2005/8/layout/cycle7"/>
    <dgm:cxn modelId="{B3244F61-55F0-41D4-A234-C0A0D12CAB5D}" type="presOf" srcId="{4FB1EB58-75BA-4C10-963E-2F2900861B94}" destId="{F084ACD5-423F-428F-83CF-B060BD3990DF}" srcOrd="0" destOrd="0" presId="urn:microsoft.com/office/officeart/2005/8/layout/cycle7"/>
    <dgm:cxn modelId="{799F63C7-CAC8-4CF4-B3E4-0D3F68E451B7}" type="presOf" srcId="{4FB1EB58-75BA-4C10-963E-2F2900861B94}" destId="{87DC06A6-28B2-46C7-B343-0141E9637076}" srcOrd="1" destOrd="0" presId="urn:microsoft.com/office/officeart/2005/8/layout/cycle7"/>
    <dgm:cxn modelId="{528870CA-B32E-40E0-A5A4-6E17CB3384EF}" srcId="{D37E80C5-0C4A-4355-90C1-9711F1E9E881}" destId="{332C77C6-8697-435D-A0C9-61D575D812CA}" srcOrd="2" destOrd="0" parTransId="{E7A2F877-257A-4CC4-ABC1-DAA70FEFA6A9}" sibTransId="{C484838C-CE98-460D-9BAC-C8A422E59924}"/>
    <dgm:cxn modelId="{45331298-0372-4746-9E9E-F48EF14D4B8B}" type="presParOf" srcId="{BD1C2C67-6D4E-49D5-AF98-435AF613F1F8}" destId="{231E459B-82C5-4323-B70F-A50D3BD4F4A3}" srcOrd="0" destOrd="0" presId="urn:microsoft.com/office/officeart/2005/8/layout/cycle7"/>
    <dgm:cxn modelId="{C575F419-556E-40E8-A850-7ECB5EAF3037}" type="presParOf" srcId="{BD1C2C67-6D4E-49D5-AF98-435AF613F1F8}" destId="{C02CCE11-75E6-447C-9C31-5EF16191B005}" srcOrd="1" destOrd="0" presId="urn:microsoft.com/office/officeart/2005/8/layout/cycle7"/>
    <dgm:cxn modelId="{CBFC6F87-CFCA-4952-92F3-AD119B8646E7}" type="presParOf" srcId="{C02CCE11-75E6-447C-9C31-5EF16191B005}" destId="{A29AE316-8AAC-4DBE-8613-255A228DFC99}" srcOrd="0" destOrd="0" presId="urn:microsoft.com/office/officeart/2005/8/layout/cycle7"/>
    <dgm:cxn modelId="{E503FEB1-D9BB-4D44-B026-6731BCAB08E7}" type="presParOf" srcId="{BD1C2C67-6D4E-49D5-AF98-435AF613F1F8}" destId="{8405DB47-F25F-46F0-9928-F24B4548E8F4}" srcOrd="2" destOrd="0" presId="urn:microsoft.com/office/officeart/2005/8/layout/cycle7"/>
    <dgm:cxn modelId="{7EF01C03-6FB0-4E3B-8EE6-15D4928A8A1E}" type="presParOf" srcId="{BD1C2C67-6D4E-49D5-AF98-435AF613F1F8}" destId="{F084ACD5-423F-428F-83CF-B060BD3990DF}" srcOrd="3" destOrd="0" presId="urn:microsoft.com/office/officeart/2005/8/layout/cycle7"/>
    <dgm:cxn modelId="{A311EAFE-558B-4167-950F-9D8E51D6864C}" type="presParOf" srcId="{F084ACD5-423F-428F-83CF-B060BD3990DF}" destId="{87DC06A6-28B2-46C7-B343-0141E9637076}" srcOrd="0" destOrd="0" presId="urn:microsoft.com/office/officeart/2005/8/layout/cycle7"/>
    <dgm:cxn modelId="{D056CD66-5247-4921-A951-8F9D746C1415}" type="presParOf" srcId="{BD1C2C67-6D4E-49D5-AF98-435AF613F1F8}" destId="{4655AC2B-A934-4B43-8134-C9B2CCF441E3}" srcOrd="4" destOrd="0" presId="urn:microsoft.com/office/officeart/2005/8/layout/cycle7"/>
    <dgm:cxn modelId="{B80FDDF5-6155-4105-A6EA-F821C308448C}" type="presParOf" srcId="{BD1C2C67-6D4E-49D5-AF98-435AF613F1F8}" destId="{B4E1C17F-9EC2-42CF-8ABF-7A3B97969744}" srcOrd="5" destOrd="0" presId="urn:microsoft.com/office/officeart/2005/8/layout/cycle7"/>
    <dgm:cxn modelId="{59B2945C-DE0B-4B3D-8FF8-E44803081B7A}" type="presParOf" srcId="{B4E1C17F-9EC2-42CF-8ABF-7A3B97969744}" destId="{C4632687-15CF-4D36-B59C-18BF36A9701C}"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D15E923-DC38-405E-8102-97CB1FF0CD82}">
      <dsp:nvSpPr>
        <dsp:cNvPr id="0" name=""/>
        <dsp:cNvSpPr/>
      </dsp:nvSpPr>
      <dsp:spPr>
        <a:xfrm>
          <a:off x="28" y="628457"/>
          <a:ext cx="2973631" cy="3498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B57A356-AC46-4FE2-987A-4340D9B9CE54}">
      <dsp:nvSpPr>
        <dsp:cNvPr id="0" name=""/>
        <dsp:cNvSpPr/>
      </dsp:nvSpPr>
      <dsp:spPr>
        <a:xfrm>
          <a:off x="28" y="759843"/>
          <a:ext cx="218453" cy="21845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6B7B072-84DC-4636-B8E4-28CFFEE14A65}">
      <dsp:nvSpPr>
        <dsp:cNvPr id="0" name=""/>
        <dsp:cNvSpPr/>
      </dsp:nvSpPr>
      <dsp:spPr>
        <a:xfrm>
          <a:off x="28" y="0"/>
          <a:ext cx="2973631" cy="62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kumimoji="1" lang="ja-JP" altLang="en-US" sz="3600" kern="1200" dirty="0" smtClean="0">
              <a:latin typeface="ヒラギノ明朝 ProN W6" pitchFamily="18" charset="-128"/>
              <a:ea typeface="ヒラギノ明朝 ProN W6" pitchFamily="18" charset="-128"/>
            </a:rPr>
            <a:t>伝統的社会</a:t>
          </a:r>
          <a:endParaRPr kumimoji="1" lang="ja-JP" altLang="en-US" sz="3600" kern="1200" dirty="0">
            <a:latin typeface="ヒラギノ明朝 ProN W6" pitchFamily="18" charset="-128"/>
            <a:ea typeface="ヒラギノ明朝 ProN W6" pitchFamily="18" charset="-128"/>
          </a:endParaRPr>
        </a:p>
      </dsp:txBody>
      <dsp:txXfrm>
        <a:off x="28" y="0"/>
        <a:ext cx="2973631" cy="628457"/>
      </dsp:txXfrm>
    </dsp:sp>
    <dsp:sp modelId="{56DFC919-1F2E-4501-9BE3-3E9318FF1ADC}">
      <dsp:nvSpPr>
        <dsp:cNvPr id="0" name=""/>
        <dsp:cNvSpPr/>
      </dsp:nvSpPr>
      <dsp:spPr>
        <a:xfrm>
          <a:off x="28" y="1269052"/>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BB89C-1B87-41BB-91BF-99E99E0AFA2A}">
      <dsp:nvSpPr>
        <dsp:cNvPr id="0" name=""/>
        <dsp:cNvSpPr/>
      </dsp:nvSpPr>
      <dsp:spPr>
        <a:xfrm>
          <a:off x="208182" y="1123674"/>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ヒラギノ明朝 ProN W3" pitchFamily="18" charset="-128"/>
              <a:ea typeface="ヒラギノ明朝 ProN W3" pitchFamily="18" charset="-128"/>
            </a:rPr>
            <a:t>見知った相手と商売</a:t>
          </a:r>
          <a:endParaRPr kumimoji="1" lang="ja-JP" altLang="en-US" sz="1700" kern="1200" dirty="0">
            <a:latin typeface="ヒラギノ明朝 ProN W3" pitchFamily="18" charset="-128"/>
            <a:ea typeface="ヒラギノ明朝 ProN W3" pitchFamily="18" charset="-128"/>
          </a:endParaRPr>
        </a:p>
      </dsp:txBody>
      <dsp:txXfrm>
        <a:off x="208182" y="1123674"/>
        <a:ext cx="2765476" cy="509203"/>
      </dsp:txXfrm>
    </dsp:sp>
    <dsp:sp modelId="{73008498-1A1F-44B5-8584-7055DD621D9C}">
      <dsp:nvSpPr>
        <dsp:cNvPr id="0" name=""/>
        <dsp:cNvSpPr/>
      </dsp:nvSpPr>
      <dsp:spPr>
        <a:xfrm>
          <a:off x="28" y="1778255"/>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1378517-956B-481F-AC3D-A9E5AD566203}">
      <dsp:nvSpPr>
        <dsp:cNvPr id="0" name=""/>
        <dsp:cNvSpPr/>
      </dsp:nvSpPr>
      <dsp:spPr>
        <a:xfrm>
          <a:off x="208182" y="163287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ヒラギノ明朝 ProN W3" pitchFamily="18" charset="-128"/>
              <a:ea typeface="ヒラギノ明朝 ProN W3" pitchFamily="18" charset="-128"/>
            </a:rPr>
            <a:t>宗教権威が重要</a:t>
          </a:r>
          <a:endParaRPr kumimoji="1" lang="ja-JP" altLang="en-US" sz="1700" kern="1200" dirty="0">
            <a:latin typeface="ヒラギノ明朝 ProN W3" pitchFamily="18" charset="-128"/>
            <a:ea typeface="ヒラギノ明朝 ProN W3" pitchFamily="18" charset="-128"/>
          </a:endParaRPr>
        </a:p>
      </dsp:txBody>
      <dsp:txXfrm>
        <a:off x="208182" y="1632878"/>
        <a:ext cx="2765476" cy="509203"/>
      </dsp:txXfrm>
    </dsp:sp>
    <dsp:sp modelId="{2B7BC87B-2EAE-40D7-AE7C-B86AE171CE9E}">
      <dsp:nvSpPr>
        <dsp:cNvPr id="0" name=""/>
        <dsp:cNvSpPr/>
      </dsp:nvSpPr>
      <dsp:spPr>
        <a:xfrm>
          <a:off x="28" y="2287459"/>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FA470D-097A-455D-8486-1D36A6BFCA3E}">
      <dsp:nvSpPr>
        <dsp:cNvPr id="0" name=""/>
        <dsp:cNvSpPr/>
      </dsp:nvSpPr>
      <dsp:spPr>
        <a:xfrm>
          <a:off x="208182" y="2142081"/>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ヒラギノ明朝 ProN W3" pitchFamily="18" charset="-128"/>
              <a:ea typeface="ヒラギノ明朝 ProN W3" pitchFamily="18" charset="-128"/>
            </a:rPr>
            <a:t>一握りの人間が行う政治</a:t>
          </a:r>
          <a:endParaRPr kumimoji="1" lang="ja-JP" altLang="en-US" sz="1700" kern="1200" dirty="0">
            <a:latin typeface="ヒラギノ明朝 ProN W3" pitchFamily="18" charset="-128"/>
            <a:ea typeface="ヒラギノ明朝 ProN W3" pitchFamily="18" charset="-128"/>
          </a:endParaRPr>
        </a:p>
      </dsp:txBody>
      <dsp:txXfrm>
        <a:off x="208182" y="2142081"/>
        <a:ext cx="2765476" cy="509203"/>
      </dsp:txXfrm>
    </dsp:sp>
    <dsp:sp modelId="{D52945BD-BC71-45D1-A92A-91625964E568}">
      <dsp:nvSpPr>
        <dsp:cNvPr id="0" name=""/>
        <dsp:cNvSpPr/>
      </dsp:nvSpPr>
      <dsp:spPr>
        <a:xfrm>
          <a:off x="3122340" y="628457"/>
          <a:ext cx="2973631" cy="349838"/>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4956AEF-8B93-491D-B151-D0CB78E90FDB}">
      <dsp:nvSpPr>
        <dsp:cNvPr id="0" name=""/>
        <dsp:cNvSpPr/>
      </dsp:nvSpPr>
      <dsp:spPr>
        <a:xfrm>
          <a:off x="3122340" y="759843"/>
          <a:ext cx="218453" cy="21845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3246B9-AFBC-45BC-BD40-29097FDF2649}">
      <dsp:nvSpPr>
        <dsp:cNvPr id="0" name=""/>
        <dsp:cNvSpPr/>
      </dsp:nvSpPr>
      <dsp:spPr>
        <a:xfrm>
          <a:off x="3122340" y="0"/>
          <a:ext cx="2973631" cy="6284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l" defTabSz="1600200">
            <a:lnSpc>
              <a:spcPct val="90000"/>
            </a:lnSpc>
            <a:spcBef>
              <a:spcPct val="0"/>
            </a:spcBef>
            <a:spcAft>
              <a:spcPct val="35000"/>
            </a:spcAft>
          </a:pPr>
          <a:r>
            <a:rPr kumimoji="1" lang="ja-JP" altLang="en-US" sz="3600" kern="1200" dirty="0" smtClean="0">
              <a:latin typeface="ヒラギノ角ゴ ProN W6" pitchFamily="34" charset="-128"/>
              <a:ea typeface="ヒラギノ角ゴ ProN W6" pitchFamily="34" charset="-128"/>
            </a:rPr>
            <a:t>近代社会</a:t>
          </a:r>
          <a:endParaRPr kumimoji="1" lang="ja-JP" altLang="en-US" sz="3600" kern="1200" dirty="0">
            <a:latin typeface="ヒラギノ角ゴ ProN W6" pitchFamily="34" charset="-128"/>
            <a:ea typeface="ヒラギノ角ゴ ProN W6" pitchFamily="34" charset="-128"/>
          </a:endParaRPr>
        </a:p>
      </dsp:txBody>
      <dsp:txXfrm>
        <a:off x="3122340" y="0"/>
        <a:ext cx="2973631" cy="628457"/>
      </dsp:txXfrm>
    </dsp:sp>
    <dsp:sp modelId="{EECE1B5D-E766-41C4-A8E9-D1B34E784FB7}">
      <dsp:nvSpPr>
        <dsp:cNvPr id="0" name=""/>
        <dsp:cNvSpPr/>
      </dsp:nvSpPr>
      <dsp:spPr>
        <a:xfrm>
          <a:off x="3122340" y="1269052"/>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3E95F5-A5DA-4A1A-AEC4-85061EFE7A7A}">
      <dsp:nvSpPr>
        <dsp:cNvPr id="0" name=""/>
        <dsp:cNvSpPr/>
      </dsp:nvSpPr>
      <dsp:spPr>
        <a:xfrm>
          <a:off x="3330494" y="1123674"/>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ヒラギノ角ゴ ProN W3" pitchFamily="34" charset="-128"/>
              <a:ea typeface="ヒラギノ角ゴ ProN W3" pitchFamily="34" charset="-128"/>
            </a:rPr>
            <a:t>不特定多数と取引</a:t>
          </a:r>
          <a:endParaRPr kumimoji="1" lang="ja-JP" altLang="en-US" sz="1700" kern="1200" dirty="0">
            <a:latin typeface="ヒラギノ角ゴ ProN W3" pitchFamily="34" charset="-128"/>
            <a:ea typeface="ヒラギノ角ゴ ProN W3" pitchFamily="34" charset="-128"/>
          </a:endParaRPr>
        </a:p>
      </dsp:txBody>
      <dsp:txXfrm>
        <a:off x="3330494" y="1123674"/>
        <a:ext cx="2765476" cy="509203"/>
      </dsp:txXfrm>
    </dsp:sp>
    <dsp:sp modelId="{849CF239-5598-41F1-8E96-2FDC6070020F}">
      <dsp:nvSpPr>
        <dsp:cNvPr id="0" name=""/>
        <dsp:cNvSpPr/>
      </dsp:nvSpPr>
      <dsp:spPr>
        <a:xfrm>
          <a:off x="3122340" y="1778255"/>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C75AE2-B9E6-4C02-B27D-CB93D5F1F332}">
      <dsp:nvSpPr>
        <dsp:cNvPr id="0" name=""/>
        <dsp:cNvSpPr/>
      </dsp:nvSpPr>
      <dsp:spPr>
        <a:xfrm>
          <a:off x="3330494" y="1632878"/>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ヒラギノ角ゴ ProN W3" pitchFamily="34" charset="-128"/>
              <a:ea typeface="ヒラギノ角ゴ ProN W3" pitchFamily="34" charset="-128"/>
            </a:rPr>
            <a:t>世俗権威が重要</a:t>
          </a:r>
          <a:endParaRPr kumimoji="1" lang="ja-JP" altLang="en-US" sz="1700" kern="1200" dirty="0">
            <a:latin typeface="ヒラギノ角ゴ ProN W3" pitchFamily="34" charset="-128"/>
            <a:ea typeface="ヒラギノ角ゴ ProN W3" pitchFamily="34" charset="-128"/>
          </a:endParaRPr>
        </a:p>
      </dsp:txBody>
      <dsp:txXfrm>
        <a:off x="3330494" y="1632878"/>
        <a:ext cx="2765476" cy="509203"/>
      </dsp:txXfrm>
    </dsp:sp>
    <dsp:sp modelId="{D3EBD928-32FD-4D05-80D4-E9FF6078F9F6}">
      <dsp:nvSpPr>
        <dsp:cNvPr id="0" name=""/>
        <dsp:cNvSpPr/>
      </dsp:nvSpPr>
      <dsp:spPr>
        <a:xfrm>
          <a:off x="3122340" y="2287459"/>
          <a:ext cx="218448" cy="218448"/>
        </a:xfrm>
        <a:prstGeom prst="re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B3ACE8-EC0E-4C35-AC2A-86069602A95E}">
      <dsp:nvSpPr>
        <dsp:cNvPr id="0" name=""/>
        <dsp:cNvSpPr/>
      </dsp:nvSpPr>
      <dsp:spPr>
        <a:xfrm>
          <a:off x="3330494" y="2142081"/>
          <a:ext cx="2765476" cy="5092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ctr" anchorCtr="0">
          <a:noAutofit/>
        </a:bodyPr>
        <a:lstStyle/>
        <a:p>
          <a:pPr lvl="0" algn="l" defTabSz="755650">
            <a:lnSpc>
              <a:spcPct val="90000"/>
            </a:lnSpc>
            <a:spcBef>
              <a:spcPct val="0"/>
            </a:spcBef>
            <a:spcAft>
              <a:spcPct val="35000"/>
            </a:spcAft>
          </a:pPr>
          <a:r>
            <a:rPr kumimoji="1" lang="ja-JP" altLang="en-US" sz="1700" kern="1200" dirty="0" smtClean="0">
              <a:latin typeface="ヒラギノ角ゴ ProN W3" pitchFamily="34" charset="-128"/>
              <a:ea typeface="ヒラギノ角ゴ ProN W3" pitchFamily="34" charset="-128"/>
            </a:rPr>
            <a:t>開かれた政治</a:t>
          </a:r>
          <a:endParaRPr kumimoji="1" lang="ja-JP" altLang="en-US" sz="1700" kern="1200" dirty="0">
            <a:latin typeface="ヒラギノ角ゴ ProN W3" pitchFamily="34" charset="-128"/>
            <a:ea typeface="ヒラギノ角ゴ ProN W3" pitchFamily="34" charset="-128"/>
          </a:endParaRPr>
        </a:p>
      </dsp:txBody>
      <dsp:txXfrm>
        <a:off x="3330494" y="2142081"/>
        <a:ext cx="2765476" cy="509203"/>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D29FBAD-C09D-46A4-9E7B-B66460090F62}" type="datetimeFigureOut">
              <a:rPr kumimoji="1" lang="ja-JP" altLang="en-US" smtClean="0"/>
              <a:t>2010/7/20</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248F88-292F-43BA-9DD3-59683C573240}" type="slidenum">
              <a:rPr kumimoji="1" lang="ja-JP" altLang="en-US" smtClean="0"/>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7248F88-292F-43BA-9DD3-59683C573240}" type="slidenum">
              <a:rPr kumimoji="1" lang="ja-JP" altLang="en-US" smtClean="0"/>
              <a:t>1</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7248F88-292F-43BA-9DD3-59683C573240}" type="slidenum">
              <a:rPr kumimoji="1" lang="ja-JP" altLang="en-US" smtClean="0"/>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7248F88-292F-43BA-9DD3-59683C573240}" type="slidenum">
              <a:rPr kumimoji="1" lang="ja-JP" altLang="en-US" smtClean="0"/>
              <a:t>3</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7248F88-292F-43BA-9DD3-59683C573240}" type="slidenum">
              <a:rPr kumimoji="1" lang="ja-JP" altLang="en-US" smtClean="0"/>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7248F88-292F-43BA-9DD3-59683C573240}" type="slidenum">
              <a:rPr kumimoji="1" lang="ja-JP" altLang="en-US" smtClean="0"/>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7248F88-292F-43BA-9DD3-59683C573240}" type="slidenum">
              <a:rPr kumimoji="1" lang="ja-JP" altLang="en-US" smtClean="0"/>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F7248F88-292F-43BA-9DD3-59683C573240}" type="slidenum">
              <a:rPr kumimoji="1" lang="ja-JP" altLang="en-US" smtClean="0"/>
              <a:t>7</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Date Placeholder 3"/>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4" name="Date Placeholder 3"/>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
        <p:nvSpPr>
          <p:cNvPr id="8" name="Title 7"/>
          <p:cNvSpPr>
            <a:spLocks noGrp="1"/>
          </p:cNvSpPr>
          <p:nvPr>
            <p:ph type="title"/>
          </p:nvPr>
        </p:nvSpPr>
        <p:spPr/>
        <p:txBody>
          <a:bodyPr/>
          <a:lstStyle/>
          <a:p>
            <a:r>
              <a:rPr lang="ja-JP" altLang="en-US" smtClean="0"/>
              <a:t>マスター タイトルの書式設定</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ja-JP" altLang="en-US" smtClean="0"/>
              <a:t>マスター タイトルの書式設定</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ja-JP" altLang="en-US" smtClean="0"/>
              <a:t>マスター テキストの書式設定</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a:p>
        </p:txBody>
      </p:sp>
      <p:sp>
        <p:nvSpPr>
          <p:cNvPr id="3" name="Date Placeholder 2"/>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mtClean="0"/>
              <a:t>マスター タイトルの書式設定</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ja-JP" altLang="en-US" smtClean="0"/>
              <a:t>マスター テキストの書式設定</a:t>
            </a:r>
          </a:p>
        </p:txBody>
      </p:sp>
      <p:sp>
        <p:nvSpPr>
          <p:cNvPr id="5" name="Date Placeholder 4"/>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683901FE-81F1-483D-86E0-6DF5E52AF23D}"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ja-JP" altLang="en-US" smtClean="0"/>
              <a:t>アイコンをクリックして図を追加</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ja-JP" altLang="en-US" smtClean="0"/>
              <a:t>マスター タイトルの書式設定</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06DF6D79-5837-48A1-9144-E3396FE86276}" type="datetimeFigureOut">
              <a:rPr kumimoji="1" lang="ja-JP" altLang="en-US" smtClean="0"/>
              <a:pPr/>
              <a:t>2010/7/20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683901FE-81F1-483D-86E0-6DF5E52AF23D}"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6DF6D79-5837-48A1-9144-E3396FE86276}" type="datetimeFigureOut">
              <a:rPr kumimoji="1" lang="ja-JP" altLang="en-US" smtClean="0"/>
              <a:pPr/>
              <a:t>2010/7/20</a:t>
            </a:fld>
            <a:endParaRPr kumimoji="1" lang="ja-JP" altLang="en-U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683901FE-81F1-483D-86E0-6DF5E52AF23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spcBef>
          <a:spcPct val="0"/>
        </a:spcBef>
        <a:buNone/>
        <a:defRPr kumimoji="1"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kumimoji="1"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kumimoji="1"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kumimoji="1" sz="14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rot="19140000">
            <a:off x="644069" y="1452385"/>
            <a:ext cx="7652996" cy="1204306"/>
          </a:xfrm>
        </p:spPr>
        <p:txBody>
          <a:bodyPr/>
          <a:lstStyle/>
          <a:p>
            <a:r>
              <a:rPr kumimoji="1" lang="ja-JP" altLang="en-US" sz="7200" dirty="0" smtClean="0">
                <a:solidFill>
                  <a:srgbClr val="FF0000"/>
                </a:solidFill>
                <a:latin typeface="ヒラギノ明朝 ProN W6" pitchFamily="18" charset="-128"/>
                <a:ea typeface="ヒラギノ明朝 ProN W6" pitchFamily="18" charset="-128"/>
              </a:rPr>
              <a:t>政治</a:t>
            </a:r>
            <a:r>
              <a:rPr kumimoji="1" lang="en-US" altLang="ja-JP" sz="7200" dirty="0" smtClean="0">
                <a:solidFill>
                  <a:srgbClr val="FF0000"/>
                </a:solidFill>
                <a:latin typeface="ヒラギノ明朝 ProN W6" pitchFamily="18" charset="-128"/>
                <a:ea typeface="ヒラギノ明朝 ProN W6" pitchFamily="18" charset="-128"/>
              </a:rPr>
              <a:t>II</a:t>
            </a:r>
            <a:r>
              <a:rPr kumimoji="1" lang="ja-JP" altLang="en-US" sz="7200" dirty="0" smtClean="0">
                <a:solidFill>
                  <a:srgbClr val="FF0000"/>
                </a:solidFill>
                <a:latin typeface="ヒラギノ明朝 ProN W6" pitchFamily="18" charset="-128"/>
                <a:ea typeface="ヒラギノ明朝 ProN W6" pitchFamily="18" charset="-128"/>
              </a:rPr>
              <a:t>シケプリ</a:t>
            </a:r>
            <a:endParaRPr kumimoji="1" lang="ja-JP" altLang="en-US" sz="7200" dirty="0">
              <a:solidFill>
                <a:srgbClr val="FF0000"/>
              </a:solidFill>
              <a:latin typeface="ヒラギノ明朝 ProN W6" pitchFamily="18" charset="-128"/>
              <a:ea typeface="ヒラギノ明朝 ProN W6" pitchFamily="18" charset="-128"/>
            </a:endParaRPr>
          </a:p>
        </p:txBody>
      </p:sp>
      <p:sp>
        <p:nvSpPr>
          <p:cNvPr id="3" name="サブタイトル 2"/>
          <p:cNvSpPr>
            <a:spLocks noGrp="1"/>
          </p:cNvSpPr>
          <p:nvPr>
            <p:ph type="subTitle" idx="1"/>
          </p:nvPr>
        </p:nvSpPr>
        <p:spPr>
          <a:xfrm>
            <a:off x="179512" y="188640"/>
            <a:ext cx="3312368" cy="1752600"/>
          </a:xfrm>
        </p:spPr>
        <p:txBody>
          <a:bodyPr/>
          <a:lstStyle/>
          <a:p>
            <a:r>
              <a:rPr kumimoji="1" lang="ja-JP" altLang="en-US" i="1" dirty="0" smtClean="0">
                <a:solidFill>
                  <a:srgbClr val="0070C0"/>
                </a:solidFill>
                <a:latin typeface="ヒラギノ角ゴ ProN W3" pitchFamily="34" charset="-128"/>
                <a:ea typeface="ヒラギノ角ゴ ProN W3" pitchFamily="34" charset="-128"/>
              </a:rPr>
              <a:t>死ぬほど忙しいし</a:t>
            </a:r>
            <a:endParaRPr kumimoji="1" lang="en-US" altLang="ja-JP" i="1" dirty="0" smtClean="0">
              <a:solidFill>
                <a:srgbClr val="0070C0"/>
              </a:solidFill>
              <a:latin typeface="ヒラギノ角ゴ ProN W3" pitchFamily="34" charset="-128"/>
              <a:ea typeface="ヒラギノ角ゴ ProN W3" pitchFamily="34" charset="-128"/>
            </a:endParaRPr>
          </a:p>
          <a:p>
            <a:r>
              <a:rPr kumimoji="1" lang="ja-JP" altLang="en-US" i="1" dirty="0" smtClean="0">
                <a:solidFill>
                  <a:srgbClr val="0070C0"/>
                </a:solidFill>
                <a:latin typeface="ヒラギノ角ゴ ProN W3" pitchFamily="34" charset="-128"/>
                <a:ea typeface="ヒラギノ角ゴ ProN W3" pitchFamily="34" charset="-128"/>
              </a:rPr>
              <a:t>ぶっちゃ</a:t>
            </a:r>
            <a:r>
              <a:rPr kumimoji="1" lang="ja-JP" altLang="en-US" i="1" dirty="0" err="1" smtClean="0">
                <a:solidFill>
                  <a:srgbClr val="0070C0"/>
                </a:solidFill>
                <a:latin typeface="ヒラギノ角ゴ ProN W3" pitchFamily="34" charset="-128"/>
                <a:ea typeface="ヒラギノ角ゴ ProN W3" pitchFamily="34" charset="-128"/>
              </a:rPr>
              <a:t>け</a:t>
            </a:r>
            <a:r>
              <a:rPr kumimoji="1" lang="ja-JP" altLang="en-US" i="1" dirty="0" smtClean="0">
                <a:solidFill>
                  <a:srgbClr val="0070C0"/>
                </a:solidFill>
                <a:latin typeface="ヒラギノ角ゴ ProN W3" pitchFamily="34" charset="-128"/>
                <a:ea typeface="ヒラギノ角ゴ ProN W3" pitchFamily="34" charset="-128"/>
              </a:rPr>
              <a:t>政治</a:t>
            </a:r>
            <a:r>
              <a:rPr kumimoji="1" lang="en-US" altLang="ja-JP" i="1" dirty="0" smtClean="0">
                <a:solidFill>
                  <a:srgbClr val="0070C0"/>
                </a:solidFill>
                <a:latin typeface="ヒラギノ角ゴ ProN W3" pitchFamily="34" charset="-128"/>
                <a:ea typeface="ヒラギノ角ゴ ProN W3" pitchFamily="34" charset="-128"/>
              </a:rPr>
              <a:t>II</a:t>
            </a:r>
            <a:r>
              <a:rPr kumimoji="1" lang="ja-JP" altLang="en-US" i="1" dirty="0" smtClean="0">
                <a:solidFill>
                  <a:srgbClr val="0070C0"/>
                </a:solidFill>
                <a:latin typeface="ヒラギノ角ゴ ProN W3" pitchFamily="34" charset="-128"/>
                <a:ea typeface="ヒラギノ角ゴ ProN W3" pitchFamily="34" charset="-128"/>
              </a:rPr>
              <a:t>なんて</a:t>
            </a:r>
            <a:endParaRPr kumimoji="1" lang="en-US" altLang="ja-JP" i="1" dirty="0" smtClean="0">
              <a:solidFill>
                <a:srgbClr val="0070C0"/>
              </a:solidFill>
              <a:latin typeface="ヒラギノ角ゴ ProN W3" pitchFamily="34" charset="-128"/>
              <a:ea typeface="ヒラギノ角ゴ ProN W3" pitchFamily="34" charset="-128"/>
            </a:endParaRPr>
          </a:p>
          <a:p>
            <a:r>
              <a:rPr kumimoji="1" lang="ja-JP" altLang="en-US" i="1" dirty="0" smtClean="0">
                <a:solidFill>
                  <a:srgbClr val="0070C0"/>
                </a:solidFill>
                <a:latin typeface="ヒラギノ角ゴ ProN W3" pitchFamily="34" charset="-128"/>
                <a:ea typeface="ヒラギノ角ゴ ProN W3" pitchFamily="34" charset="-128"/>
              </a:rPr>
              <a:t>単位が取れればいい</a:t>
            </a:r>
            <a:endParaRPr kumimoji="1" lang="en-US" altLang="ja-JP" i="1" dirty="0" smtClean="0">
              <a:solidFill>
                <a:srgbClr val="0070C0"/>
              </a:solidFill>
              <a:latin typeface="ヒラギノ角ゴ ProN W3" pitchFamily="34" charset="-128"/>
              <a:ea typeface="ヒラギノ角ゴ ProN W3" pitchFamily="34" charset="-128"/>
            </a:endParaRPr>
          </a:p>
          <a:p>
            <a:r>
              <a:rPr kumimoji="1" lang="ja-JP" altLang="en-US" i="1" dirty="0" smtClean="0">
                <a:solidFill>
                  <a:srgbClr val="0070C0"/>
                </a:solidFill>
                <a:latin typeface="ヒラギノ角ゴ ProN W3" pitchFamily="34" charset="-128"/>
                <a:ea typeface="ヒラギノ角ゴ ProN W3" pitchFamily="34" charset="-128"/>
              </a:rPr>
              <a:t>とかいうカスな文</a:t>
            </a:r>
            <a:r>
              <a:rPr lang="en-US" altLang="ja-JP" i="1" dirty="0" smtClean="0">
                <a:solidFill>
                  <a:srgbClr val="0070C0"/>
                </a:solidFill>
                <a:latin typeface="ヒラギノ角ゴ ProN W3" pitchFamily="34" charset="-128"/>
                <a:ea typeface="ヒラギノ角ゴ ProN W3" pitchFamily="34" charset="-128"/>
              </a:rPr>
              <a:t>I</a:t>
            </a:r>
            <a:r>
              <a:rPr lang="ja-JP" altLang="en-US" i="1" dirty="0" smtClean="0">
                <a:solidFill>
                  <a:srgbClr val="0070C0"/>
                </a:solidFill>
                <a:latin typeface="ヒラギノ角ゴ ProN W3" pitchFamily="34" charset="-128"/>
                <a:ea typeface="ヒラギノ角ゴ ProN W3" pitchFamily="34" charset="-128"/>
              </a:rPr>
              <a:t>生のための</a:t>
            </a:r>
            <a:endParaRPr kumimoji="1" lang="ja-JP" altLang="en-US" i="1" dirty="0">
              <a:solidFill>
                <a:srgbClr val="0070C0"/>
              </a:solidFill>
              <a:latin typeface="ヒラギノ角ゴ ProN W3" pitchFamily="34" charset="-128"/>
              <a:ea typeface="ヒラギノ角ゴ ProN W3" pitchFamily="34" charset="-128"/>
            </a:endParaRPr>
          </a:p>
        </p:txBody>
      </p:sp>
      <p:sp>
        <p:nvSpPr>
          <p:cNvPr id="4" name="テキスト ボックス 3"/>
          <p:cNvSpPr txBox="1"/>
          <p:nvPr/>
        </p:nvSpPr>
        <p:spPr>
          <a:xfrm>
            <a:off x="7668344" y="6256704"/>
            <a:ext cx="1368152" cy="369332"/>
          </a:xfrm>
          <a:prstGeom prst="rect">
            <a:avLst/>
          </a:prstGeom>
          <a:noFill/>
        </p:spPr>
        <p:txBody>
          <a:bodyPr wrap="square" rtlCol="0">
            <a:spAutoFit/>
          </a:bodyPr>
          <a:lstStyle/>
          <a:p>
            <a:r>
              <a:rPr kumimoji="1" lang="ja-JP" altLang="en-US" dirty="0" smtClean="0">
                <a:latin typeface="ヒラギノ明朝 ProN W3" pitchFamily="18" charset="-128"/>
                <a:ea typeface="ヒラギノ明朝 ProN W3" pitchFamily="18" charset="-128"/>
              </a:rPr>
              <a:t>作成</a:t>
            </a:r>
            <a:r>
              <a:rPr lang="ja-JP" altLang="en-US" dirty="0" smtClean="0">
                <a:latin typeface="ヒラギノ明朝 ProN W3" pitchFamily="18" charset="-128"/>
                <a:ea typeface="ヒラギノ明朝 ProN W3" pitchFamily="18" charset="-128"/>
              </a:rPr>
              <a:t>：傅湧</a:t>
            </a:r>
            <a:endParaRPr kumimoji="1" lang="en-US" altLang="ja-JP" dirty="0" smtClean="0">
              <a:latin typeface="ヒラギノ明朝 ProN W3" pitchFamily="18" charset="-128"/>
              <a:ea typeface="ヒラギノ明朝 ProN W3" pitchFamily="18" charset="-128"/>
            </a:endParaRPr>
          </a:p>
        </p:txBody>
      </p:sp>
      <p:sp>
        <p:nvSpPr>
          <p:cNvPr id="5" name="テキスト ボックス 4"/>
          <p:cNvSpPr txBox="1"/>
          <p:nvPr/>
        </p:nvSpPr>
        <p:spPr>
          <a:xfrm>
            <a:off x="6516216" y="5860181"/>
            <a:ext cx="2627784" cy="369332"/>
          </a:xfrm>
          <a:prstGeom prst="rect">
            <a:avLst/>
          </a:prstGeom>
          <a:noFill/>
        </p:spPr>
        <p:txBody>
          <a:bodyPr wrap="square" rtlCol="0">
            <a:spAutoFit/>
          </a:bodyPr>
          <a:lstStyle/>
          <a:p>
            <a:r>
              <a:rPr kumimoji="1" lang="ja-JP" altLang="en-US" dirty="0" smtClean="0">
                <a:latin typeface="ヒラギノ明朝 ProN W3" pitchFamily="18" charset="-128"/>
                <a:ea typeface="ヒラギノ明朝 ProN W3" pitchFamily="18" charset="-128"/>
              </a:rPr>
              <a:t>平成二十二年正月吉日</a:t>
            </a:r>
            <a:endParaRPr kumimoji="1" lang="ja-JP" altLang="en-US" dirty="0">
              <a:latin typeface="ヒラギノ明朝 ProN W3" pitchFamily="18" charset="-128"/>
              <a:ea typeface="ヒラギノ明朝 ProN W3" pitchFamily="18" charset="-128"/>
            </a:endParaRPr>
          </a:p>
        </p:txBody>
      </p:sp>
    </p:spTree>
    <p:extLst>
      <p:ext uri="{BB962C8B-B14F-4D97-AF65-F5344CB8AC3E}">
        <p14:creationId xmlns:p14="http://schemas.microsoft.com/office/powerpoint/2010/main" xmlns="" val="6511445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リプセット</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p:txBody>
          <a:bodyPr>
            <a:normAutofit/>
          </a:bodyPr>
          <a:lstStyle/>
          <a:p>
            <a:pPr algn="ctr"/>
            <a:r>
              <a:rPr lang="ja-JP" altLang="en-US" sz="2800" b="0" dirty="0">
                <a:solidFill>
                  <a:srgbClr val="FF0000"/>
                </a:solidFill>
                <a:latin typeface="ヒラギノ角ゴ ProN W3" pitchFamily="34" charset="-128"/>
                <a:ea typeface="ヒラギノ角ゴ ProN W3" pitchFamily="34" charset="-128"/>
              </a:rPr>
              <a:t>教育</a:t>
            </a:r>
            <a:r>
              <a:rPr kumimoji="1" lang="ja-JP" altLang="en-US" sz="2800" b="0" dirty="0" smtClean="0">
                <a:solidFill>
                  <a:srgbClr val="FF0000"/>
                </a:solidFill>
                <a:latin typeface="ヒラギノ角ゴ ProN W3" pitchFamily="34" charset="-128"/>
                <a:ea typeface="ヒラギノ角ゴ ProN W3" pitchFamily="34" charset="-128"/>
              </a:rPr>
              <a:t>水準</a:t>
            </a:r>
            <a:r>
              <a:rPr lang="ja-JP" altLang="en-US" sz="2800" b="0" dirty="0" smtClean="0">
                <a:latin typeface="ヒラギノ角ゴ ProN W3" pitchFamily="34" charset="-128"/>
                <a:ea typeface="ヒラギノ角ゴ ProN W3" pitchFamily="34" charset="-128"/>
              </a:rPr>
              <a:t>が高いと？</a:t>
            </a:r>
            <a:endParaRPr kumimoji="1" lang="en-US" altLang="ja-JP" sz="2800" b="0" dirty="0" smtClean="0">
              <a:latin typeface="ヒラギノ角ゴ ProN W3" pitchFamily="34" charset="-128"/>
              <a:ea typeface="ヒラギノ角ゴ ProN W3" pitchFamily="34" charset="-128"/>
            </a:endParaRPr>
          </a:p>
          <a:p>
            <a:pPr algn="ctr"/>
            <a:endParaRPr lang="en-US" altLang="ja-JP" sz="2400" b="0" dirty="0" smtClean="0">
              <a:latin typeface="ヒラギノ角ゴ ProN W6" pitchFamily="34" charset="-128"/>
              <a:ea typeface="ヒラギノ角ゴ ProN W6" pitchFamily="34" charset="-128"/>
            </a:endParaRPr>
          </a:p>
          <a:p>
            <a:pPr algn="ctr"/>
            <a:endParaRPr lang="en-US" altLang="ja-JP" sz="2400" b="0" dirty="0" smtClean="0">
              <a:latin typeface="ヒラギノ角ゴ ProN W6" pitchFamily="34" charset="-128"/>
              <a:ea typeface="ヒラギノ角ゴ ProN W6" pitchFamily="34" charset="-128"/>
            </a:endParaRPr>
          </a:p>
          <a:p>
            <a:pPr algn="ctr"/>
            <a:r>
              <a:rPr lang="ja-JP" altLang="en-US" sz="2400" b="0" dirty="0" smtClean="0">
                <a:latin typeface="ヒラギノ角ゴ ProN W3" pitchFamily="34" charset="-128"/>
                <a:ea typeface="ヒラギノ角ゴ ProN W3" pitchFamily="34" charset="-128"/>
              </a:rPr>
              <a:t>・そもそも国民の知的水準が上がる</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6" pitchFamily="34" charset="-128"/>
                <a:ea typeface="ヒラギノ角ゴ ProN W6" pitchFamily="34" charset="-128"/>
              </a:rPr>
              <a:t>→政党政治への支持率が上がる</a:t>
            </a:r>
            <a:endParaRPr lang="en-US" altLang="ja-JP" sz="2400" b="0" dirty="0" smtClean="0">
              <a:latin typeface="ヒラギノ角ゴ ProN W6" pitchFamily="34" charset="-128"/>
              <a:ea typeface="ヒラギノ角ゴ ProN W6"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85319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75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en-US" altLang="ja-JP" dirty="0" smtClean="0">
                <a:solidFill>
                  <a:srgbClr val="FF0000"/>
                </a:solidFill>
                <a:latin typeface="ヒラギノ角ゴ ProN W6" pitchFamily="34" charset="-128"/>
                <a:ea typeface="ヒラギノ角ゴ ProN W6" pitchFamily="34" charset="-128"/>
              </a:rPr>
              <a:t>G.</a:t>
            </a:r>
            <a:r>
              <a:rPr kumimoji="1" lang="ja-JP" altLang="en-US" dirty="0" smtClean="0">
                <a:solidFill>
                  <a:srgbClr val="FF0000"/>
                </a:solidFill>
                <a:latin typeface="ヒラギノ角ゴ ProN W6" pitchFamily="34" charset="-128"/>
                <a:ea typeface="ヒラギノ角ゴ ProN W6" pitchFamily="34" charset="-128"/>
              </a:rPr>
              <a:t>アリソン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決定の本質</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r>
              <a:rPr lang="ja-JP" altLang="en-US" sz="2400" b="0" dirty="0">
                <a:latin typeface="ヒラギノ角ゴ ProN W3" pitchFamily="34" charset="-128"/>
                <a:ea typeface="ヒラギノ角ゴ ProN W3" pitchFamily="34" charset="-128"/>
              </a:rPr>
              <a:t>２</a:t>
            </a:r>
            <a:r>
              <a:rPr lang="ja-JP" altLang="en-US" sz="2400" b="0" dirty="0" smtClean="0">
                <a:latin typeface="ヒラギノ角ゴ ProN W3" pitchFamily="34" charset="-128"/>
                <a:ea typeface="ヒラギノ角ゴ ProN W3" pitchFamily="34" charset="-128"/>
              </a:rPr>
              <a:t>．組織過程モデル</a:t>
            </a:r>
            <a:endParaRPr lang="en-US" altLang="ja-JP" sz="2400" b="0" dirty="0" smtClean="0">
              <a:latin typeface="ヒラギノ角ゴ ProN W3" pitchFamily="34" charset="-128"/>
              <a:ea typeface="ヒラギノ角ゴ ProN W3" pitchFamily="34" charset="-128"/>
            </a:endParaRPr>
          </a:p>
          <a:p>
            <a:endParaRPr lang="en-US" altLang="ja-JP" sz="2400" b="0" dirty="0">
              <a:latin typeface="ヒラギノ角ゴ ProN W3" pitchFamily="34" charset="-128"/>
              <a:ea typeface="ヒラギノ角ゴ ProN W3" pitchFamily="34" charset="-128"/>
            </a:endParaRPr>
          </a:p>
          <a:p>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一定</a:t>
            </a:r>
            <a:r>
              <a:rPr lang="ja-JP" altLang="en-US" sz="2400" b="0" dirty="0" smtClean="0">
                <a:latin typeface="ヒラギノ角ゴ ProN W3" pitchFamily="34" charset="-128"/>
                <a:ea typeface="ヒラギノ角ゴ ProN W3" pitchFamily="34" charset="-128"/>
              </a:rPr>
              <a:t>の</a:t>
            </a:r>
            <a:r>
              <a:rPr lang="ja-JP" altLang="en-US" sz="2400" b="0" dirty="0">
                <a:latin typeface="ヒラギノ角ゴ ProN W3" pitchFamily="34" charset="-128"/>
                <a:ea typeface="ヒラギノ角ゴ ProN W3" pitchFamily="34" charset="-128"/>
              </a:rPr>
              <a:t>事態に</a:t>
            </a:r>
            <a:r>
              <a:rPr lang="ja-JP" altLang="en-US" sz="2400" b="0" dirty="0" smtClean="0">
                <a:latin typeface="ヒラギノ角ゴ ProN W3" pitchFamily="34" charset="-128"/>
                <a:ea typeface="ヒラギノ角ゴ ProN W3" pitchFamily="34" charset="-128"/>
              </a:rPr>
              <a:t>対し官僚の対応は</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あらかじめ</a:t>
            </a:r>
            <a:r>
              <a:rPr lang="ja-JP" altLang="en-US" sz="2400" b="0" dirty="0">
                <a:latin typeface="ヒラギノ角ゴ ProN W3" pitchFamily="34" charset="-128"/>
                <a:ea typeface="ヒラギノ角ゴ ProN W3" pitchFamily="34" charset="-128"/>
              </a:rPr>
              <a:t>法令に</a:t>
            </a:r>
            <a:r>
              <a:rPr lang="ja-JP" altLang="en-US" sz="2400" b="0" dirty="0" smtClean="0">
                <a:latin typeface="ヒラギノ角ゴ ProN W3" pitchFamily="34" charset="-128"/>
                <a:ea typeface="ヒラギノ角ゴ ProN W3" pitchFamily="34" charset="-128"/>
              </a:rPr>
              <a:t>よって決められ</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その</a:t>
            </a:r>
            <a:r>
              <a:rPr lang="ja-JP" altLang="en-US" sz="2400" b="0" dirty="0">
                <a:latin typeface="ヒラギノ角ゴ ProN W3" pitchFamily="34" charset="-128"/>
                <a:ea typeface="ヒラギノ角ゴ ProN W3" pitchFamily="34" charset="-128"/>
              </a:rPr>
              <a:t>ルールに</a:t>
            </a:r>
            <a:r>
              <a:rPr lang="ja-JP" altLang="en-US" sz="2400" b="0" dirty="0" smtClean="0">
                <a:latin typeface="ヒラギノ角ゴ ProN W3" pitchFamily="34" charset="-128"/>
                <a:ea typeface="ヒラギノ角ゴ ProN W3" pitchFamily="34" charset="-128"/>
              </a:rPr>
              <a:t>沿って</a:t>
            </a:r>
            <a:r>
              <a:rPr lang="ja-JP" altLang="en-US" sz="2400" b="0" dirty="0">
                <a:latin typeface="ヒラギノ角ゴ ProN W3" pitchFamily="34" charset="-128"/>
                <a:ea typeface="ヒラギノ角ゴ ProN W3" pitchFamily="34" charset="-128"/>
              </a:rPr>
              <a:t>行動する事自体</a:t>
            </a:r>
            <a:r>
              <a:rPr lang="ja-JP" altLang="en-US" sz="2400" b="0" dirty="0" smtClean="0">
                <a:latin typeface="ヒラギノ角ゴ ProN W3" pitchFamily="34" charset="-128"/>
                <a:ea typeface="ヒラギノ角ゴ ProN W3" pitchFamily="34" charset="-128"/>
              </a:rPr>
              <a:t>が</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すで</a:t>
            </a:r>
            <a:r>
              <a:rPr lang="ja-JP" altLang="en-US" sz="2400" b="0" dirty="0" smtClean="0">
                <a:latin typeface="ヒラギノ角ゴ ProN W3" pitchFamily="34" charset="-128"/>
                <a:ea typeface="ヒラギノ角ゴ ProN W3" pitchFamily="34" charset="-128"/>
              </a:rPr>
              <a:t>に</a:t>
            </a:r>
            <a:r>
              <a:rPr lang="ja-JP" altLang="en-US" sz="2400" b="0" dirty="0">
                <a:latin typeface="ヒラギノ角ゴ ProN W3" pitchFamily="34" charset="-128"/>
                <a:ea typeface="ヒラギノ角ゴ ProN W3" pitchFamily="34" charset="-128"/>
              </a:rPr>
              <a:t>目的になる</a:t>
            </a:r>
            <a:endParaRPr lang="en-US" altLang="ja-JP" sz="24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11125243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en-US" altLang="ja-JP" dirty="0" smtClean="0">
                <a:solidFill>
                  <a:srgbClr val="FF0000"/>
                </a:solidFill>
                <a:latin typeface="ヒラギノ角ゴ ProN W6" pitchFamily="34" charset="-128"/>
                <a:ea typeface="ヒラギノ角ゴ ProN W6" pitchFamily="34" charset="-128"/>
              </a:rPr>
              <a:t>G.</a:t>
            </a:r>
            <a:r>
              <a:rPr kumimoji="1" lang="ja-JP" altLang="en-US" dirty="0" smtClean="0">
                <a:solidFill>
                  <a:srgbClr val="FF0000"/>
                </a:solidFill>
                <a:latin typeface="ヒラギノ角ゴ ProN W6" pitchFamily="34" charset="-128"/>
                <a:ea typeface="ヒラギノ角ゴ ProN W6" pitchFamily="34" charset="-128"/>
              </a:rPr>
              <a:t>アリソン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決定の本質</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r>
              <a:rPr lang="ja-JP" altLang="en-US" sz="2400" b="0" dirty="0">
                <a:latin typeface="ヒラギノ角ゴ ProN W3" pitchFamily="34" charset="-128"/>
                <a:ea typeface="ヒラギノ角ゴ ProN W3" pitchFamily="34" charset="-128"/>
              </a:rPr>
              <a:t>２</a:t>
            </a:r>
            <a:r>
              <a:rPr lang="ja-JP" altLang="en-US" sz="2400" b="0" dirty="0" smtClean="0">
                <a:latin typeface="ヒラギノ角ゴ ProN W3" pitchFamily="34" charset="-128"/>
                <a:ea typeface="ヒラギノ角ゴ ProN W3" pitchFamily="34" charset="-128"/>
              </a:rPr>
              <a:t>．組織過程モデル</a:t>
            </a:r>
            <a:endParaRPr lang="en-US" altLang="ja-JP" sz="2400" b="0" dirty="0" smtClean="0">
              <a:latin typeface="ヒラギノ角ゴ ProN W3" pitchFamily="34" charset="-128"/>
              <a:ea typeface="ヒラギノ角ゴ ProN W3" pitchFamily="34" charset="-128"/>
            </a:endParaRPr>
          </a:p>
          <a:p>
            <a:endParaRPr lang="en-US" altLang="ja-JP" sz="2400" b="0" dirty="0">
              <a:latin typeface="ヒラギノ角ゴ ProN W3" pitchFamily="34" charset="-128"/>
              <a:ea typeface="ヒラギノ角ゴ ProN W3" pitchFamily="34" charset="-128"/>
            </a:endParaRPr>
          </a:p>
          <a:p>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省庁</a:t>
            </a:r>
            <a:r>
              <a:rPr lang="ja-JP" altLang="en-US" sz="2400" b="0" dirty="0" smtClean="0">
                <a:latin typeface="ヒラギノ角ゴ ProN W3" pitchFamily="34" charset="-128"/>
                <a:ea typeface="ヒラギノ角ゴ ProN W3" pitchFamily="34" charset="-128"/>
              </a:rPr>
              <a:t>はそれぞれ</a:t>
            </a:r>
            <a:r>
              <a:rPr lang="ja-JP" altLang="en-US" sz="2400" b="0" dirty="0">
                <a:latin typeface="ヒラギノ角ゴ ProN W3" pitchFamily="34" charset="-128"/>
                <a:ea typeface="ヒラギノ角ゴ ProN W3" pitchFamily="34" charset="-128"/>
              </a:rPr>
              <a:t>に</a:t>
            </a:r>
            <a:r>
              <a:rPr lang="ja-JP" altLang="en-US" sz="2400" b="0" dirty="0" smtClean="0">
                <a:latin typeface="ヒラギノ角ゴ ProN W3" pitchFamily="34" charset="-128"/>
                <a:ea typeface="ヒラギノ角ゴ ProN W3" pitchFamily="34" charset="-128"/>
              </a:rPr>
              <a:t>ついて</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定められた</a:t>
            </a:r>
            <a:r>
              <a:rPr lang="ja-JP" altLang="en-US" sz="2400" b="0" dirty="0">
                <a:latin typeface="ヒラギノ角ゴ ProN W3" pitchFamily="34" charset="-128"/>
                <a:ea typeface="ヒラギノ角ゴ ProN W3" pitchFamily="34" charset="-128"/>
              </a:rPr>
              <a:t>法令</a:t>
            </a:r>
            <a:r>
              <a:rPr lang="ja-JP" altLang="en-US" sz="2400" b="0" dirty="0" smtClean="0">
                <a:latin typeface="ヒラギノ角ゴ ProN W3" pitchFamily="34" charset="-128"/>
                <a:ea typeface="ヒラギノ角ゴ ProN W3" pitchFamily="34" charset="-128"/>
              </a:rPr>
              <a:t>が違う</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その差が対応の差に反映</a:t>
            </a:r>
            <a:endParaRPr lang="en-US" altLang="ja-JP" sz="24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0448236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en-US" altLang="ja-JP" dirty="0" smtClean="0">
                <a:solidFill>
                  <a:srgbClr val="FF0000"/>
                </a:solidFill>
                <a:latin typeface="ヒラギノ角ゴ ProN W6" pitchFamily="34" charset="-128"/>
                <a:ea typeface="ヒラギノ角ゴ ProN W6" pitchFamily="34" charset="-128"/>
              </a:rPr>
              <a:t>G.</a:t>
            </a:r>
            <a:r>
              <a:rPr kumimoji="1" lang="ja-JP" altLang="en-US" dirty="0" smtClean="0">
                <a:solidFill>
                  <a:srgbClr val="FF0000"/>
                </a:solidFill>
                <a:latin typeface="ヒラギノ角ゴ ProN W6" pitchFamily="34" charset="-128"/>
                <a:ea typeface="ヒラギノ角ゴ ProN W6" pitchFamily="34" charset="-128"/>
              </a:rPr>
              <a:t>アリソン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決定の本質</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r>
              <a:rPr lang="ja-JP" altLang="en-US" sz="2400" b="0" dirty="0">
                <a:latin typeface="ヒラギノ角ゴ ProN W3" pitchFamily="34" charset="-128"/>
                <a:ea typeface="ヒラギノ角ゴ ProN W3" pitchFamily="34" charset="-128"/>
              </a:rPr>
              <a:t>２</a:t>
            </a:r>
            <a:r>
              <a:rPr lang="ja-JP" altLang="en-US" sz="2400" b="0" dirty="0" smtClean="0">
                <a:latin typeface="ヒラギノ角ゴ ProN W3" pitchFamily="34" charset="-128"/>
                <a:ea typeface="ヒラギノ角ゴ ProN W3" pitchFamily="34" charset="-128"/>
              </a:rPr>
              <a:t>．組織過程モデル</a:t>
            </a:r>
            <a:endParaRPr lang="en-US" altLang="ja-JP" sz="2400" b="0" dirty="0" smtClean="0">
              <a:latin typeface="ヒラギノ角ゴ ProN W3" pitchFamily="34" charset="-128"/>
              <a:ea typeface="ヒラギノ角ゴ ProN W3" pitchFamily="34" charset="-128"/>
            </a:endParaRPr>
          </a:p>
          <a:p>
            <a:endParaRPr lang="en-US" altLang="ja-JP" sz="2400" b="0" dirty="0">
              <a:latin typeface="ヒラギノ角ゴ ProN W3" pitchFamily="34" charset="-128"/>
              <a:ea typeface="ヒラギノ角ゴ ProN W3" pitchFamily="34" charset="-128"/>
            </a:endParaRPr>
          </a:p>
          <a:p>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官僚的で</a:t>
            </a:r>
            <a:r>
              <a:rPr lang="ja-JP" altLang="en-US" sz="2400" b="0" dirty="0" smtClean="0">
                <a:latin typeface="ヒラギノ角ゴ ProN W3" pitchFamily="34" charset="-128"/>
                <a:ea typeface="ヒラギノ角ゴ ProN W3" pitchFamily="34" charset="-128"/>
              </a:rPr>
              <a:t>ある</a:t>
            </a:r>
            <a:r>
              <a:rPr lang="ja-JP" altLang="en-US" sz="2400" b="0" dirty="0">
                <a:latin typeface="ヒラギノ角ゴ ProN W3" pitchFamily="34" charset="-128"/>
                <a:ea typeface="ヒラギノ角ゴ ProN W3" pitchFamily="34" charset="-128"/>
              </a:rPr>
              <a:t>という言葉</a:t>
            </a:r>
            <a:r>
              <a:rPr lang="ja-JP" altLang="en-US" sz="2400" b="0" dirty="0" smtClean="0">
                <a:latin typeface="ヒラギノ角ゴ ProN W3" pitchFamily="34" charset="-128"/>
                <a:ea typeface="ヒラギノ角ゴ ProN W3" pitchFamily="34" charset="-128"/>
              </a:rPr>
              <a:t>は</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悪い意味</a:t>
            </a:r>
            <a:r>
              <a:rPr lang="ja-JP" altLang="en-US" sz="2400" b="0" dirty="0" smtClean="0">
                <a:latin typeface="ヒラギノ角ゴ ProN W3" pitchFamily="34" charset="-128"/>
                <a:ea typeface="ヒラギノ角ゴ ProN W3" pitchFamily="34" charset="-128"/>
              </a:rPr>
              <a:t>で</a:t>
            </a:r>
            <a:r>
              <a:rPr lang="ja-JP" altLang="en-US" sz="2400" b="0" dirty="0">
                <a:latin typeface="ヒラギノ角ゴ ProN W3" pitchFamily="34" charset="-128"/>
                <a:ea typeface="ヒラギノ角ゴ ProN W3" pitchFamily="34" charset="-128"/>
              </a:rPr>
              <a:t>使われがちだ</a:t>
            </a:r>
            <a:r>
              <a:rPr lang="ja-JP" altLang="en-US" sz="2400" b="0" dirty="0" smtClean="0">
                <a:latin typeface="ヒラギノ角ゴ ProN W3" pitchFamily="34" charset="-128"/>
                <a:ea typeface="ヒラギノ角ゴ ProN W3" pitchFamily="34" charset="-128"/>
              </a:rPr>
              <a:t>が</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公正公平</a:t>
            </a:r>
            <a:r>
              <a:rPr lang="ja-JP" altLang="en-US" sz="2400" b="0" dirty="0">
                <a:latin typeface="ヒラギノ角ゴ ProN W3" pitchFamily="34" charset="-128"/>
                <a:ea typeface="ヒラギノ角ゴ ProN W3" pitchFamily="34" charset="-128"/>
              </a:rPr>
              <a:t>ではある</a:t>
            </a:r>
            <a:endParaRPr lang="en-US" altLang="ja-JP" sz="24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9447893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en-US" altLang="ja-JP" dirty="0" smtClean="0">
                <a:solidFill>
                  <a:srgbClr val="FF0000"/>
                </a:solidFill>
                <a:latin typeface="ヒラギノ角ゴ ProN W6" pitchFamily="34" charset="-128"/>
                <a:ea typeface="ヒラギノ角ゴ ProN W6" pitchFamily="34" charset="-128"/>
              </a:rPr>
              <a:t>G.</a:t>
            </a:r>
            <a:r>
              <a:rPr kumimoji="1" lang="ja-JP" altLang="en-US" dirty="0" smtClean="0">
                <a:solidFill>
                  <a:srgbClr val="FF0000"/>
                </a:solidFill>
                <a:latin typeface="ヒラギノ角ゴ ProN W6" pitchFamily="34" charset="-128"/>
                <a:ea typeface="ヒラギノ角ゴ ProN W6" pitchFamily="34" charset="-128"/>
              </a:rPr>
              <a:t>アリソン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決定の本質</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r>
              <a:rPr lang="ja-JP" altLang="en-US" sz="2400" b="0" dirty="0">
                <a:latin typeface="ヒラギノ角ゴ ProN W3" pitchFamily="34" charset="-128"/>
                <a:ea typeface="ヒラギノ角ゴ ProN W3" pitchFamily="34" charset="-128"/>
              </a:rPr>
              <a:t>３</a:t>
            </a:r>
            <a:r>
              <a:rPr lang="ja-JP" altLang="en-US" sz="2400" b="0" dirty="0" smtClean="0">
                <a:latin typeface="ヒラギノ角ゴ ProN W3" pitchFamily="34" charset="-128"/>
                <a:ea typeface="ヒラギノ角ゴ ProN W3" pitchFamily="34" charset="-128"/>
              </a:rPr>
              <a:t>．官僚政治モデル</a:t>
            </a:r>
            <a:endParaRPr lang="en-US" altLang="ja-JP" sz="2400" b="0" dirty="0" smtClean="0">
              <a:latin typeface="ヒラギノ角ゴ ProN W3" pitchFamily="34" charset="-128"/>
              <a:ea typeface="ヒラギノ角ゴ ProN W3" pitchFamily="34" charset="-128"/>
            </a:endParaRPr>
          </a:p>
          <a:p>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官僚が自分の任務を最大限に実行する</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しかし官僚は各々与えられた任務が違い</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他の</a:t>
            </a:r>
            <a:r>
              <a:rPr lang="ja-JP" altLang="en-US" sz="2400" b="0" dirty="0" smtClean="0">
                <a:latin typeface="ヒラギノ角ゴ ProN W3" pitchFamily="34" charset="-128"/>
                <a:ea typeface="ヒラギノ角ゴ ProN W3" pitchFamily="34" charset="-128"/>
              </a:rPr>
              <a:t>官僚と対立・交渉が起こりうる</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その</a:t>
            </a:r>
            <a:r>
              <a:rPr lang="ja-JP" altLang="en-US" sz="2400" b="0" dirty="0" smtClean="0">
                <a:latin typeface="ヒラギノ角ゴ ProN W3" pitchFamily="34" charset="-128"/>
                <a:ea typeface="ヒラギノ角ゴ ProN W3" pitchFamily="34" charset="-128"/>
              </a:rPr>
              <a:t>結果一方の政策は通って</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もう片方は通らないというようなことも</a:t>
            </a:r>
            <a:endParaRPr lang="en-US" altLang="ja-JP" sz="24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04196235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en-US" altLang="ja-JP" dirty="0" smtClean="0">
                <a:solidFill>
                  <a:srgbClr val="FF0000"/>
                </a:solidFill>
                <a:latin typeface="ヒラギノ角ゴ ProN W6" pitchFamily="34" charset="-128"/>
                <a:ea typeface="ヒラギノ角ゴ ProN W6" pitchFamily="34" charset="-128"/>
              </a:rPr>
              <a:t>G.</a:t>
            </a:r>
            <a:r>
              <a:rPr kumimoji="1" lang="ja-JP" altLang="en-US" dirty="0" smtClean="0">
                <a:solidFill>
                  <a:srgbClr val="FF0000"/>
                </a:solidFill>
                <a:latin typeface="ヒラギノ角ゴ ProN W6" pitchFamily="34" charset="-128"/>
                <a:ea typeface="ヒラギノ角ゴ ProN W6" pitchFamily="34" charset="-128"/>
              </a:rPr>
              <a:t>アリソン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決定の本質</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r>
              <a:rPr lang="ja-JP" altLang="en-US" sz="2400" b="0" dirty="0">
                <a:latin typeface="ヒラギノ角ゴ ProN W3" pitchFamily="34" charset="-128"/>
                <a:ea typeface="ヒラギノ角ゴ ProN W3" pitchFamily="34" charset="-128"/>
              </a:rPr>
              <a:t>３</a:t>
            </a:r>
            <a:r>
              <a:rPr lang="ja-JP" altLang="en-US" sz="2400" b="0" dirty="0" smtClean="0">
                <a:latin typeface="ヒラギノ角ゴ ProN W3" pitchFamily="34" charset="-128"/>
                <a:ea typeface="ヒラギノ角ゴ ProN W3" pitchFamily="34" charset="-128"/>
              </a:rPr>
              <a:t>．官僚政治モデル</a:t>
            </a:r>
            <a:endParaRPr lang="en-US" altLang="ja-JP" sz="2400" b="0" dirty="0" smtClean="0">
              <a:latin typeface="ヒラギノ角ゴ ProN W3" pitchFamily="34" charset="-128"/>
              <a:ea typeface="ヒラギノ角ゴ ProN W3" pitchFamily="34" charset="-128"/>
            </a:endParaRPr>
          </a:p>
          <a:p>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このモデルでは</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政治家があまり考慮されていない</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→アメリカでは外交・安全保障は</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官僚主導で決まることが多いから</a:t>
            </a:r>
            <a:endParaRPr lang="en-US" altLang="ja-JP" sz="24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3474351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en-US" altLang="ja-JP" dirty="0">
                <a:solidFill>
                  <a:srgbClr val="FF0000"/>
                </a:solidFill>
                <a:latin typeface="ヒラギノ角ゴ ProN W6" pitchFamily="34" charset="-128"/>
                <a:ea typeface="ヒラギノ角ゴ ProN W6" pitchFamily="34" charset="-128"/>
              </a:rPr>
              <a:t>G.</a:t>
            </a:r>
            <a:r>
              <a:rPr lang="ja-JP" altLang="en-US" dirty="0">
                <a:solidFill>
                  <a:srgbClr val="FF0000"/>
                </a:solidFill>
                <a:latin typeface="ヒラギノ角ゴ ProN W6" pitchFamily="34" charset="-128"/>
                <a:ea typeface="ヒラギノ角ゴ ProN W6" pitchFamily="34" charset="-128"/>
              </a:rPr>
              <a:t>アリソン　</a:t>
            </a:r>
            <a:r>
              <a:rPr lang="en-US" altLang="ja-JP" dirty="0">
                <a:latin typeface="ヒラギノ角ゴ ProN W6" pitchFamily="34" charset="-128"/>
                <a:ea typeface="ヒラギノ角ゴ ProN W6" pitchFamily="34" charset="-128"/>
              </a:rPr>
              <a:t>『</a:t>
            </a:r>
            <a:r>
              <a:rPr lang="ja-JP" altLang="en-US" dirty="0">
                <a:latin typeface="ヒラギノ角ゴ ProN W6" pitchFamily="34" charset="-128"/>
                <a:ea typeface="ヒラギノ角ゴ ProN W6" pitchFamily="34" charset="-128"/>
              </a:rPr>
              <a:t>決定の本質</a:t>
            </a:r>
            <a:r>
              <a:rPr lang="en-US" altLang="ja-JP" dirty="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pic>
        <p:nvPicPr>
          <p:cNvPr id="1026" name="図 2"/>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377351" y="908720"/>
            <a:ext cx="8559689" cy="40324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119134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鉄の三角形モデル</a:t>
            </a:r>
            <a:endParaRPr kumimoji="1" lang="ja-JP" altLang="en-US" dirty="0">
              <a:latin typeface="ヒラギノ角ゴ ProN W6" pitchFamily="34" charset="-128"/>
              <a:ea typeface="ヒラギノ角ゴ ProN W6" pitchFamily="34" charset="-128"/>
            </a:endParaRPr>
          </a:p>
        </p:txBody>
      </p:sp>
      <p:graphicFrame>
        <p:nvGraphicFramePr>
          <p:cNvPr id="3" name="コンテンツ プレースホルダー 2"/>
          <p:cNvGraphicFramePr>
            <a:graphicFrameLocks noGrp="1"/>
          </p:cNvGraphicFramePr>
          <p:nvPr>
            <p:ph idx="1"/>
            <p:extLst>
              <p:ext uri="{D42A27DB-BD31-4B8C-83A1-F6EECF244321}">
                <p14:modId xmlns:p14="http://schemas.microsoft.com/office/powerpoint/2010/main" xmlns="" val="2809898830"/>
              </p:ext>
            </p:extLst>
          </p:nvPr>
        </p:nvGraphicFramePr>
        <p:xfrm>
          <a:off x="1259632" y="1124744"/>
          <a:ext cx="6918027" cy="3841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2756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鉄の三角形モデル</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p:txBody>
          <a:bodyPr>
            <a:normAutofit/>
          </a:bodyPr>
          <a:lstStyle/>
          <a:p>
            <a:r>
              <a:rPr kumimoji="1" lang="ja-JP" altLang="en-US" sz="2400" b="0" dirty="0" smtClean="0">
                <a:latin typeface="ヒラギノ角ゴ ProN W3" pitchFamily="34" charset="-128"/>
                <a:ea typeface="ヒラギノ角ゴ ProN W3" pitchFamily="34" charset="-128"/>
              </a:rPr>
              <a:t>・三者の相互利益供与で政策が決定される</a:t>
            </a:r>
            <a:endParaRPr kumimoji="1" lang="en-US" altLang="ja-JP" sz="2400" b="0" dirty="0" smtClean="0">
              <a:latin typeface="ヒラギノ角ゴ ProN W3" pitchFamily="34" charset="-128"/>
              <a:ea typeface="ヒラギノ角ゴ ProN W3" pitchFamily="34" charset="-128"/>
            </a:endParaRPr>
          </a:p>
          <a:p>
            <a:r>
              <a:rPr lang="ja-JP" altLang="en-US" sz="2400" b="0" dirty="0" smtClean="0">
                <a:latin typeface="ヒラギノ角ゴ ProN W3" pitchFamily="34" charset="-128"/>
                <a:ea typeface="ヒラギノ角ゴ ProN W3" pitchFamily="34" charset="-128"/>
              </a:rPr>
              <a:t>・一般国民には価格的有益生はない</a:t>
            </a:r>
            <a:endParaRPr lang="en-US" altLang="ja-JP" sz="2400" b="0" dirty="0" smtClean="0">
              <a:latin typeface="ヒラギノ角ゴ ProN W3" pitchFamily="34" charset="-128"/>
              <a:ea typeface="ヒラギノ角ゴ ProN W3" pitchFamily="34" charset="-128"/>
            </a:endParaRPr>
          </a:p>
          <a:p>
            <a:r>
              <a:rPr kumimoji="1" lang="ja-JP" altLang="en-US" sz="2400" b="0" dirty="0" smtClean="0">
                <a:latin typeface="ヒラギノ角ゴ ProN W3" pitchFamily="34" charset="-128"/>
                <a:ea typeface="ヒラギノ角ゴ ProN W3" pitchFamily="34" charset="-128"/>
              </a:rPr>
              <a:t>・しかし一般国民も製品の安全性・雇用などの</a:t>
            </a:r>
            <a:endParaRPr kumimoji="1" lang="en-US" altLang="ja-JP" sz="2400" b="0" dirty="0" smtClean="0">
              <a:latin typeface="ヒラギノ角ゴ ProN W3" pitchFamily="34" charset="-128"/>
              <a:ea typeface="ヒラギノ角ゴ ProN W3" pitchFamily="34" charset="-128"/>
            </a:endParaRPr>
          </a:p>
          <a:p>
            <a:r>
              <a:rPr lang="ja-JP" altLang="en-US" sz="2400" b="0" dirty="0">
                <a:latin typeface="ヒラギノ角ゴ ProN W3" pitchFamily="34" charset="-128"/>
                <a:ea typeface="ヒラギノ角ゴ ProN W3" pitchFamily="34" charset="-128"/>
              </a:rPr>
              <a:t>　</a:t>
            </a:r>
            <a:r>
              <a:rPr lang="ja-JP" altLang="en-US" sz="2400" b="0" dirty="0" smtClean="0">
                <a:latin typeface="ヒラギノ角ゴ ProN W3" pitchFamily="34" charset="-128"/>
                <a:ea typeface="ヒラギノ角ゴ ProN W3" pitchFamily="34" charset="-128"/>
              </a:rPr>
              <a:t>利益があるという意見もある</a:t>
            </a:r>
            <a:endParaRPr lang="en-US" altLang="ja-JP" sz="2400" b="0" dirty="0">
              <a:latin typeface="ヒラギノ角ゴ ProN W3" pitchFamily="34" charset="-128"/>
              <a:ea typeface="ヒラギノ角ゴ ProN W3" pitchFamily="34" charset="-128"/>
            </a:endParaRPr>
          </a:p>
          <a:p>
            <a:endParaRPr kumimoji="1" lang="en-US" altLang="ja-JP" sz="2400" b="0" dirty="0" smtClean="0">
              <a:latin typeface="ヒラギノ角ゴ ProN W3" pitchFamily="34" charset="-128"/>
              <a:ea typeface="ヒラギノ角ゴ ProN W3" pitchFamily="34" charset="-128"/>
            </a:endParaRPr>
          </a:p>
          <a:p>
            <a:pPr algn="r"/>
            <a:r>
              <a:rPr lang="en-US" altLang="ja-JP" sz="2400" b="0" dirty="0" smtClean="0">
                <a:latin typeface="ヒラギノ角ゴ ProN W3" pitchFamily="34" charset="-128"/>
                <a:ea typeface="ヒラギノ角ゴ ProN W3" pitchFamily="34" charset="-128"/>
              </a:rPr>
              <a:t>※</a:t>
            </a:r>
            <a:r>
              <a:rPr lang="ja-JP" altLang="en-US" sz="2400" b="0" dirty="0" smtClean="0">
                <a:latin typeface="ヒラギノ角ゴ ProN W3" pitchFamily="34" charset="-128"/>
                <a:ea typeface="ヒラギノ角ゴ ProN W3" pitchFamily="34" charset="-128"/>
              </a:rPr>
              <a:t>規制緩和派が批判的に用いることが多いモデル</a:t>
            </a:r>
            <a:endParaRPr kumimoji="1" lang="ja-JP" altLang="en-US" sz="24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14234738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rot="19140000">
            <a:off x="727321" y="1336790"/>
            <a:ext cx="6321316" cy="1674330"/>
          </a:xfrm>
        </p:spPr>
        <p:txBody>
          <a:bodyPr/>
          <a:lstStyle/>
          <a:p>
            <a:r>
              <a:rPr kumimoji="1" lang="ja-JP" altLang="en-US" sz="9600" dirty="0">
                <a:latin typeface="ヒラギノ明朝 ProN W6" pitchFamily="18" charset="-128"/>
                <a:ea typeface="ヒラギノ明朝 ProN W6" pitchFamily="18" charset="-128"/>
              </a:rPr>
              <a:t>４</a:t>
            </a:r>
            <a:r>
              <a:rPr kumimoji="1" lang="en-US" altLang="ja-JP" sz="9600" dirty="0" smtClean="0">
                <a:latin typeface="ヒラギノ明朝 ProN W6" pitchFamily="18" charset="-128"/>
                <a:ea typeface="ヒラギノ明朝 ProN W6" pitchFamily="18" charset="-128"/>
              </a:rPr>
              <a:t/>
            </a:r>
            <a:br>
              <a:rPr kumimoji="1" lang="en-US" altLang="ja-JP" sz="9600" dirty="0" smtClean="0">
                <a:latin typeface="ヒラギノ明朝 ProN W6" pitchFamily="18" charset="-128"/>
                <a:ea typeface="ヒラギノ明朝 ProN W6" pitchFamily="18" charset="-128"/>
              </a:rPr>
            </a:br>
            <a:r>
              <a:rPr kumimoji="1" lang="ja-JP" altLang="en-US" sz="8800" dirty="0" smtClean="0">
                <a:latin typeface="ヒラギノ明朝 ProN W6" pitchFamily="18" charset="-128"/>
                <a:ea typeface="ヒラギノ明朝 ProN W6" pitchFamily="18" charset="-128"/>
              </a:rPr>
              <a:t>政治文化論</a:t>
            </a:r>
            <a:endParaRPr kumimoji="1" lang="ja-JP" altLang="en-US" sz="8800" dirty="0">
              <a:latin typeface="ヒラギノ明朝 ProN W6" pitchFamily="18" charset="-128"/>
              <a:ea typeface="ヒラギノ明朝 ProN W6" pitchFamily="18" charset="-128"/>
            </a:endParaRPr>
          </a:p>
        </p:txBody>
      </p:sp>
    </p:spTree>
    <p:extLst>
      <p:ext uri="{BB962C8B-B14F-4D97-AF65-F5344CB8AC3E}">
        <p14:creationId xmlns:p14="http://schemas.microsoft.com/office/powerpoint/2010/main" xmlns="" val="145615841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政治文化論の意義</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400" b="0" dirty="0" smtClean="0">
                <a:latin typeface="ヒラギノ角ゴ ProN W3" pitchFamily="34" charset="-128"/>
                <a:ea typeface="ヒラギノ角ゴ ProN W3" pitchFamily="34" charset="-128"/>
              </a:rPr>
              <a:t>民主主義に必要なものは？</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自由？権利？統治機構？</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それも大切ですが</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民主的な市民</a:t>
            </a:r>
            <a:r>
              <a:rPr lang="ja-JP" altLang="en-US" sz="2400" b="0" dirty="0" smtClean="0">
                <a:latin typeface="ヒラギノ角ゴ ProN W3" pitchFamily="34" charset="-128"/>
                <a:ea typeface="ヒラギノ角ゴ ProN W3" pitchFamily="34" charset="-128"/>
              </a:rPr>
              <a:t>意識</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これがない</a:t>
            </a:r>
            <a:r>
              <a:rPr lang="ja-JP" altLang="en-US" sz="2400" b="0" dirty="0" smtClean="0">
                <a:latin typeface="ヒラギノ角ゴ ProN W3" pitchFamily="34" charset="-128"/>
                <a:ea typeface="ヒラギノ角ゴ ProN W3" pitchFamily="34" charset="-128"/>
              </a:rPr>
              <a:t>と</a:t>
            </a:r>
            <a:r>
              <a:rPr lang="ja-JP" altLang="en-US" sz="2400" b="0" dirty="0">
                <a:latin typeface="ヒラギノ角ゴ ProN W3" pitchFamily="34" charset="-128"/>
                <a:ea typeface="ヒラギノ角ゴ ProN W3" pitchFamily="34" charset="-128"/>
              </a:rPr>
              <a:t>片手落ちですよ</a:t>
            </a:r>
            <a:r>
              <a:rPr lang="ja-JP" altLang="en-US" sz="2400" b="0" dirty="0" smtClean="0">
                <a:latin typeface="ヒラギノ角ゴ ProN W3" pitchFamily="34" charset="-128"/>
                <a:ea typeface="ヒラギノ角ゴ ProN W3" pitchFamily="34" charset="-128"/>
              </a:rPr>
              <a:t>ね</a:t>
            </a:r>
            <a:r>
              <a:rPr lang="ja-JP" altLang="en-US" sz="2400" b="0" dirty="0">
                <a:latin typeface="ヒラギノ角ゴ ProN W3" pitchFamily="34" charset="-128"/>
                <a:ea typeface="ヒラギノ角ゴ ProN W3" pitchFamily="34" charset="-128"/>
              </a:rPr>
              <a:t>。</a:t>
            </a:r>
            <a:endParaRPr lang="en-US" altLang="ja-JP" sz="24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65597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カール・ドイチェ</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052736"/>
            <a:ext cx="7520940" cy="3600400"/>
          </a:xfrm>
        </p:spPr>
        <p:txBody>
          <a:bodyPr>
            <a:normAutofit/>
          </a:bodyPr>
          <a:lstStyle/>
          <a:p>
            <a:pPr algn="ctr"/>
            <a:r>
              <a:rPr kumimoji="1" lang="ja-JP" altLang="en-US" sz="2000" b="0" dirty="0" smtClean="0">
                <a:latin typeface="ヒラギノ角ゴ ProN W3" pitchFamily="34" charset="-128"/>
                <a:ea typeface="ヒラギノ角ゴ ProN W3" pitchFamily="34" charset="-128"/>
              </a:rPr>
              <a:t>この人が注目したのは</a:t>
            </a:r>
            <a:r>
              <a:rPr kumimoji="1" lang="en-US" altLang="ja-JP"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endParaRPr kumimoji="1"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ズバリ</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3600" dirty="0" smtClean="0">
                <a:latin typeface="ヒラギノ明朝 ProN W6" pitchFamily="18" charset="-128"/>
                <a:ea typeface="ヒラギノ明朝 ProN W6" pitchFamily="18" charset="-128"/>
                <a:cs typeface="Tarisaka Unicode MS" pitchFamily="2" charset="-128"/>
              </a:rPr>
              <a:t>経済発展</a:t>
            </a:r>
            <a:endParaRPr lang="en-US" altLang="ja-JP" sz="3600" dirty="0" smtClean="0">
              <a:latin typeface="ヒラギノ明朝 ProN W6" pitchFamily="18" charset="-128"/>
              <a:ea typeface="ヒラギノ明朝 ProN W6" pitchFamily="18" charset="-128"/>
              <a:cs typeface="Tarisaka Unicode MS" pitchFamily="2" charset="-128"/>
            </a:endParaRPr>
          </a:p>
          <a:p>
            <a:pPr algn="ctr"/>
            <a:r>
              <a:rPr lang="ja-JP" altLang="en-US" sz="2000" b="0" dirty="0" smtClean="0">
                <a:latin typeface="ヒラギノ角ゴ ProN W3" pitchFamily="34" charset="-128"/>
                <a:ea typeface="ヒラギノ角ゴ ProN W3" pitchFamily="34" charset="-128"/>
                <a:cs typeface="Tarisaka Unicode MS" pitchFamily="2" charset="-128"/>
              </a:rPr>
              <a:t>と</a:t>
            </a:r>
            <a:endParaRPr lang="en-US" altLang="ja-JP" sz="2000" b="0" dirty="0">
              <a:latin typeface="ヒラギノ角ゴ ProN W3" pitchFamily="34" charset="-128"/>
              <a:ea typeface="ヒラギノ角ゴ ProN W3" pitchFamily="34" charset="-128"/>
              <a:cs typeface="Tarisaka Unicode MS" pitchFamily="2" charset="-128"/>
            </a:endParaRPr>
          </a:p>
          <a:p>
            <a:pPr algn="ctr"/>
            <a:r>
              <a:rPr lang="ja-JP" altLang="en-US" sz="3600" dirty="0" smtClean="0">
                <a:latin typeface="ヒラギノ明朝 ProN W6" pitchFamily="18" charset="-128"/>
                <a:ea typeface="ヒラギノ明朝 ProN W6" pitchFamily="18" charset="-128"/>
                <a:cs typeface="Tarisaka Unicode MS" pitchFamily="2" charset="-128"/>
              </a:rPr>
              <a:t>近代化</a:t>
            </a:r>
            <a:endParaRPr lang="en-US" altLang="ja-JP" sz="3600" dirty="0" smtClean="0">
              <a:latin typeface="ヒラギノ明朝 ProN W6" pitchFamily="18" charset="-128"/>
              <a:ea typeface="ヒラギノ明朝 ProN W6" pitchFamily="18" charset="-128"/>
              <a:cs typeface="Tarisaka Unicode MS" pitchFamily="2" charset="-128"/>
            </a:endParaRPr>
          </a:p>
          <a:p>
            <a:pPr algn="ctr"/>
            <a:endParaRPr lang="en-US" altLang="ja-JP" sz="3600" dirty="0" smtClean="0">
              <a:latin typeface="Tarisaka Unicode MS" pitchFamily="2" charset="-128"/>
              <a:ea typeface="Tarisaka Unicode MS" pitchFamily="2" charset="-128"/>
              <a:cs typeface="Tarisaka Unicode MS" pitchFamily="2" charset="-128"/>
            </a:endParaRPr>
          </a:p>
        </p:txBody>
      </p:sp>
    </p:spTree>
    <p:extLst>
      <p:ext uri="{BB962C8B-B14F-4D97-AF65-F5344CB8AC3E}">
        <p14:creationId xmlns:p14="http://schemas.microsoft.com/office/powerpoint/2010/main" xmlns="" val="31943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16" presetClass="entr" presetSubtype="21" fill="hold" nodeType="afterEffect">
                                  <p:stCondLst>
                                    <p:cond delay="50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par>
                          <p:cTn id="15" fill="hold">
                            <p:stCondLst>
                              <p:cond delay="2000"/>
                            </p:stCondLst>
                            <p:childTnLst>
                              <p:par>
                                <p:cTn id="16" presetID="16" presetClass="entr" presetSubtype="21" fill="hold" nodeType="afterEffect">
                                  <p:stCondLst>
                                    <p:cond delay="5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アーモンド</a:t>
            </a:r>
            <a:r>
              <a:rPr kumimoji="1" lang="ja-JP" altLang="en-US" dirty="0" smtClean="0">
                <a:latin typeface="ヒラギノ角ゴ ProN W6" pitchFamily="34" charset="-128"/>
                <a:ea typeface="ヒラギノ角ゴ ProN W6" pitchFamily="34" charset="-128"/>
              </a:rPr>
              <a:t>と</a:t>
            </a:r>
            <a:r>
              <a:rPr kumimoji="1" lang="ja-JP" altLang="en-US" dirty="0" smtClean="0">
                <a:solidFill>
                  <a:srgbClr val="FF0000"/>
                </a:solidFill>
                <a:latin typeface="ヒラギノ角ゴ ProN W6" pitchFamily="34" charset="-128"/>
                <a:ea typeface="ヒラギノ角ゴ ProN W6" pitchFamily="34" charset="-128"/>
              </a:rPr>
              <a:t>バーバー</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現代市民の政治文化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3600" b="0" dirty="0" smtClean="0">
                <a:latin typeface="ヒラギノ角ゴ ProN W6" pitchFamily="34" charset="-128"/>
                <a:ea typeface="ヒラギノ角ゴ ProN W6" pitchFamily="34" charset="-128"/>
              </a:rPr>
              <a:t>政治文化の構成要素</a:t>
            </a:r>
            <a:endParaRPr lang="en-US" altLang="ja-JP" sz="3600" b="0" dirty="0" smtClean="0">
              <a:latin typeface="ヒラギノ角ゴ ProN W6" pitchFamily="34" charset="-128"/>
              <a:ea typeface="ヒラギノ角ゴ ProN W6"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・政治システムに対する態度</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・政治システムに於ける自分自身の役割</a:t>
            </a:r>
            <a:endParaRPr lang="en-US" altLang="ja-JP" sz="24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004343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アーモンド</a:t>
            </a:r>
            <a:r>
              <a:rPr kumimoji="1" lang="ja-JP" altLang="en-US" dirty="0" smtClean="0">
                <a:latin typeface="ヒラギノ角ゴ ProN W6" pitchFamily="34" charset="-128"/>
                <a:ea typeface="ヒラギノ角ゴ ProN W6" pitchFamily="34" charset="-128"/>
              </a:rPr>
              <a:t>と</a:t>
            </a:r>
            <a:r>
              <a:rPr kumimoji="1" lang="ja-JP" altLang="en-US" dirty="0" smtClean="0">
                <a:solidFill>
                  <a:srgbClr val="FF0000"/>
                </a:solidFill>
                <a:latin typeface="ヒラギノ角ゴ ProN W6" pitchFamily="34" charset="-128"/>
                <a:ea typeface="ヒラギノ角ゴ ProN W6" pitchFamily="34" charset="-128"/>
              </a:rPr>
              <a:t>バーバー</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現代市民の政治文化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3600" b="0" dirty="0" smtClean="0">
                <a:latin typeface="ヒラギノ角ゴ ProN W6" pitchFamily="34" charset="-128"/>
                <a:ea typeface="ヒラギノ角ゴ ProN W6" pitchFamily="34" charset="-128"/>
              </a:rPr>
              <a:t>政治システム四つの軸</a:t>
            </a:r>
          </a:p>
          <a:p>
            <a:pPr algn="ctr"/>
            <a:r>
              <a:rPr lang="ja-JP" altLang="ja-JP" sz="2000" b="0" dirty="0" smtClean="0">
                <a:latin typeface="ヒラギノ角ゴ ProN W3" pitchFamily="34" charset="-128"/>
                <a:ea typeface="ヒラギノ角ゴ ProN W3" pitchFamily="34" charset="-128"/>
                <a:cs typeface="メイリオ" pitchFamily="50" charset="-128"/>
              </a:rPr>
              <a:t>①</a:t>
            </a:r>
            <a:r>
              <a:rPr lang="ja-JP" altLang="ja-JP" sz="2000" b="0" dirty="0">
                <a:latin typeface="ヒラギノ角ゴ ProN W3" pitchFamily="34" charset="-128"/>
                <a:ea typeface="ヒラギノ角ゴ ProN W3" pitchFamily="34" charset="-128"/>
                <a:cs typeface="メイリオ" pitchFamily="50" charset="-128"/>
              </a:rPr>
              <a:t>政治システム全体に対する</a:t>
            </a:r>
            <a:r>
              <a:rPr lang="ja-JP" altLang="ja-JP" sz="2000" b="0" dirty="0" smtClean="0">
                <a:latin typeface="ヒラギノ角ゴ ProN W3" pitchFamily="34" charset="-128"/>
                <a:ea typeface="ヒラギノ角ゴ ProN W3" pitchFamily="34" charset="-128"/>
                <a:cs typeface="メイリオ" pitchFamily="50" charset="-128"/>
              </a:rPr>
              <a:t>態度</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ja-JP" sz="2000" b="0" dirty="0" smtClean="0">
                <a:latin typeface="ヒラギノ角ゴ ProN W3" pitchFamily="34" charset="-128"/>
                <a:ea typeface="ヒラギノ角ゴ ProN W3" pitchFamily="34" charset="-128"/>
                <a:cs typeface="メイリオ" pitchFamily="50" charset="-128"/>
              </a:rPr>
              <a:t>②</a:t>
            </a:r>
            <a:r>
              <a:rPr lang="ja-JP" altLang="ja-JP" sz="2000" b="0" dirty="0">
                <a:latin typeface="ヒラギノ角ゴ ProN W3" pitchFamily="34" charset="-128"/>
                <a:ea typeface="ヒラギノ角ゴ ProN W3" pitchFamily="34" charset="-128"/>
                <a:cs typeface="メイリオ" pitchFamily="50" charset="-128"/>
              </a:rPr>
              <a:t>政策形成過程に関する態度</a:t>
            </a:r>
          </a:p>
          <a:p>
            <a:pPr algn="ctr"/>
            <a:r>
              <a:rPr lang="ja-JP" altLang="en-US" sz="2000" b="0" dirty="0">
                <a:latin typeface="ヒラギノ角ゴ ProN W3" pitchFamily="34" charset="-128"/>
                <a:ea typeface="ヒラギノ角ゴ ProN W3" pitchFamily="34" charset="-128"/>
                <a:cs typeface="メイリオ" pitchFamily="50" charset="-128"/>
              </a:rPr>
              <a:t>　</a:t>
            </a:r>
            <a:r>
              <a:rPr lang="ja-JP" altLang="ja-JP" sz="2000" b="0" dirty="0" smtClean="0">
                <a:latin typeface="ヒラギノ角ゴ ProN W3" pitchFamily="34" charset="-128"/>
                <a:ea typeface="ヒラギノ角ゴ ProN W3" pitchFamily="34" charset="-128"/>
                <a:cs typeface="メイリオ" pitchFamily="50" charset="-128"/>
              </a:rPr>
              <a:t>→</a:t>
            </a:r>
            <a:r>
              <a:rPr lang="ja-JP" altLang="ja-JP" sz="2000" b="0" dirty="0">
                <a:latin typeface="ヒラギノ角ゴ ProN W3" pitchFamily="34" charset="-128"/>
                <a:ea typeface="ヒラギノ角ゴ ProN W3" pitchFamily="34" charset="-128"/>
                <a:cs typeface="メイリオ" pitchFamily="50" charset="-128"/>
              </a:rPr>
              <a:t>議会に対する態度</a:t>
            </a:r>
          </a:p>
          <a:p>
            <a:pPr algn="ctr"/>
            <a:r>
              <a:rPr lang="ja-JP" altLang="ja-JP" sz="2000" b="0" dirty="0" smtClean="0">
                <a:latin typeface="ヒラギノ角ゴ ProN W3" pitchFamily="34" charset="-128"/>
                <a:ea typeface="ヒラギノ角ゴ ProN W3" pitchFamily="34" charset="-128"/>
                <a:cs typeface="メイリオ" pitchFamily="50" charset="-128"/>
              </a:rPr>
              <a:t>③</a:t>
            </a:r>
            <a:r>
              <a:rPr lang="ja-JP" altLang="ja-JP" sz="2000" b="0" dirty="0">
                <a:latin typeface="ヒラギノ角ゴ ProN W3" pitchFamily="34" charset="-128"/>
                <a:ea typeface="ヒラギノ角ゴ ProN W3" pitchFamily="34" charset="-128"/>
                <a:cs typeface="メイリオ" pitchFamily="50" charset="-128"/>
              </a:rPr>
              <a:t>政策執行過程に関する態度</a:t>
            </a:r>
          </a:p>
          <a:p>
            <a:pPr algn="ctr"/>
            <a:r>
              <a:rPr lang="ja-JP" altLang="ja-JP" sz="2000" b="0" dirty="0">
                <a:latin typeface="ヒラギノ角ゴ ProN W3" pitchFamily="34" charset="-128"/>
                <a:ea typeface="ヒラギノ角ゴ ProN W3" pitchFamily="34" charset="-128"/>
                <a:cs typeface="メイリオ" pitchFamily="50" charset="-128"/>
              </a:rPr>
              <a:t>　→行政に対する態度</a:t>
            </a:r>
          </a:p>
          <a:p>
            <a:pPr algn="ctr"/>
            <a:r>
              <a:rPr lang="ja-JP" altLang="ja-JP" sz="2000" b="0" dirty="0" smtClean="0">
                <a:latin typeface="ヒラギノ角ゴ ProN W3" pitchFamily="34" charset="-128"/>
                <a:ea typeface="ヒラギノ角ゴ ProN W3" pitchFamily="34" charset="-128"/>
                <a:cs typeface="メイリオ" pitchFamily="50" charset="-128"/>
              </a:rPr>
              <a:t>④</a:t>
            </a:r>
            <a:r>
              <a:rPr lang="ja-JP" altLang="ja-JP" sz="2000" b="0" dirty="0">
                <a:latin typeface="ヒラギノ角ゴ ProN W3" pitchFamily="34" charset="-128"/>
                <a:ea typeface="ヒラギノ角ゴ ProN W3" pitchFamily="34" charset="-128"/>
                <a:cs typeface="メイリオ" pitchFamily="50" charset="-128"/>
              </a:rPr>
              <a:t>政治システムにおける自分の役割についての認識</a:t>
            </a:r>
          </a:p>
          <a:p>
            <a:pPr algn="ctr"/>
            <a:r>
              <a:rPr lang="ja-JP" altLang="ja-JP" sz="2000" b="0" dirty="0">
                <a:latin typeface="ヒラギノ角ゴ ProN W3" pitchFamily="34" charset="-128"/>
                <a:ea typeface="ヒラギノ角ゴ ProN W3" pitchFamily="34" charset="-128"/>
                <a:cs typeface="メイリオ" pitchFamily="50" charset="-128"/>
              </a:rPr>
              <a:t>　→政治システムに関する知識が</a:t>
            </a:r>
            <a:r>
              <a:rPr lang="ja-JP" altLang="ja-JP" sz="2000" b="0" dirty="0" smtClean="0">
                <a:latin typeface="ヒラギノ角ゴ ProN W3" pitchFamily="34" charset="-128"/>
                <a:ea typeface="ヒラギノ角ゴ ProN W3" pitchFamily="34" charset="-128"/>
                <a:cs typeface="メイリオ" pitchFamily="50" charset="-128"/>
              </a:rPr>
              <a:t>前提</a:t>
            </a:r>
            <a:endParaRPr lang="ja-JP"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368502762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アーモンド</a:t>
            </a:r>
            <a:r>
              <a:rPr kumimoji="1" lang="ja-JP" altLang="en-US" dirty="0" smtClean="0">
                <a:latin typeface="ヒラギノ角ゴ ProN W6" pitchFamily="34" charset="-128"/>
                <a:ea typeface="ヒラギノ角ゴ ProN W6" pitchFamily="34" charset="-128"/>
              </a:rPr>
              <a:t>と</a:t>
            </a:r>
            <a:r>
              <a:rPr kumimoji="1" lang="ja-JP" altLang="en-US" dirty="0" smtClean="0">
                <a:solidFill>
                  <a:srgbClr val="FF0000"/>
                </a:solidFill>
                <a:latin typeface="ヒラギノ角ゴ ProN W6" pitchFamily="34" charset="-128"/>
                <a:ea typeface="ヒラギノ角ゴ ProN W6" pitchFamily="34" charset="-128"/>
              </a:rPr>
              <a:t>バーバー</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現代市民の政治文化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3600" b="0" dirty="0" smtClean="0">
                <a:latin typeface="ヒラギノ角ゴ ProN W6" pitchFamily="34" charset="-128"/>
                <a:ea typeface="ヒラギノ角ゴ ProN W6" pitchFamily="34" charset="-128"/>
              </a:rPr>
              <a:t>政治システム三つのかたち</a:t>
            </a:r>
          </a:p>
          <a:p>
            <a:r>
              <a:rPr lang="en-US" altLang="ja-JP" sz="2000" b="0" dirty="0">
                <a:latin typeface="ヒラギノ角ゴ ProN W3" pitchFamily="34" charset="-128"/>
                <a:ea typeface="ヒラギノ角ゴ ProN W3" pitchFamily="34" charset="-128"/>
                <a:cs typeface="メイリオ" pitchFamily="50" charset="-128"/>
              </a:rPr>
              <a:t>I</a:t>
            </a:r>
            <a:r>
              <a:rPr lang="en-US" altLang="ja-JP" sz="2000" b="0" dirty="0" smtClean="0">
                <a:latin typeface="ヒラギノ角ゴ ProN W3" pitchFamily="34" charset="-128"/>
                <a:ea typeface="ヒラギノ角ゴ ProN W3" pitchFamily="34" charset="-128"/>
                <a:cs typeface="メイリオ" pitchFamily="50" charset="-128"/>
              </a:rPr>
              <a:t>.</a:t>
            </a:r>
            <a:r>
              <a:rPr lang="ja-JP" altLang="en-US" sz="2000" b="0" dirty="0" smtClean="0">
                <a:latin typeface="ヒラギノ角ゴ ProN W3" pitchFamily="34" charset="-128"/>
                <a:ea typeface="ヒラギノ角ゴ ProN W3" pitchFamily="34" charset="-128"/>
                <a:cs typeface="メイリオ" pitchFamily="50" charset="-128"/>
              </a:rPr>
              <a:t>未分化型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伝統的統治体制と整合性が高い</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政治的権威</a:t>
            </a:r>
            <a:r>
              <a:rPr lang="ja-JP" altLang="en-US" sz="2000" b="0" dirty="0" smtClean="0">
                <a:latin typeface="ヒラギノ角ゴ ProN W3" pitchFamily="34" charset="-128"/>
                <a:ea typeface="ヒラギノ角ゴ ProN W3" pitchFamily="34" charset="-128"/>
                <a:cs typeface="メイリオ" pitchFamily="50" charset="-128"/>
              </a:rPr>
              <a:t>が宗教・社会的権威とまぜこぜ</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例）神聖ローマ帝国</a:t>
            </a:r>
            <a:endParaRPr lang="ja-JP"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108551076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アーモンド</a:t>
            </a:r>
            <a:r>
              <a:rPr kumimoji="1" lang="ja-JP" altLang="en-US" dirty="0" smtClean="0">
                <a:latin typeface="ヒラギノ角ゴ ProN W6" pitchFamily="34" charset="-128"/>
                <a:ea typeface="ヒラギノ角ゴ ProN W6" pitchFamily="34" charset="-128"/>
              </a:rPr>
              <a:t>と</a:t>
            </a:r>
            <a:r>
              <a:rPr kumimoji="1" lang="ja-JP" altLang="en-US" dirty="0" smtClean="0">
                <a:solidFill>
                  <a:srgbClr val="FF0000"/>
                </a:solidFill>
                <a:latin typeface="ヒラギノ角ゴ ProN W6" pitchFamily="34" charset="-128"/>
                <a:ea typeface="ヒラギノ角ゴ ProN W6" pitchFamily="34" charset="-128"/>
              </a:rPr>
              <a:t>バーバー</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現代市民の政治文化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3600" b="0" dirty="0" smtClean="0">
                <a:latin typeface="ヒラギノ角ゴ ProN W6" pitchFamily="34" charset="-128"/>
                <a:ea typeface="ヒラギノ角ゴ ProN W6" pitchFamily="34" charset="-128"/>
              </a:rPr>
              <a:t>政治システム三つのかたち</a:t>
            </a:r>
          </a:p>
          <a:p>
            <a:r>
              <a:rPr lang="en-US" altLang="ja-JP" sz="2000" b="0" dirty="0" smtClean="0">
                <a:latin typeface="ヒラギノ角ゴ ProN W3" pitchFamily="34" charset="-128"/>
                <a:ea typeface="ヒラギノ角ゴ ProN W3" pitchFamily="34" charset="-128"/>
                <a:cs typeface="メイリオ" pitchFamily="50" charset="-128"/>
              </a:rPr>
              <a:t>II.</a:t>
            </a:r>
            <a:r>
              <a:rPr lang="ja-JP" altLang="en-US" sz="2000" b="0" dirty="0" smtClean="0">
                <a:latin typeface="ヒラギノ角ゴ ProN W3" pitchFamily="34" charset="-128"/>
                <a:ea typeface="ヒラギノ角ゴ ProN W3" pitchFamily="34" charset="-128"/>
                <a:cs typeface="メイリオ" pitchFamily="50" charset="-128"/>
              </a:rPr>
              <a:t>臣民型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権威主義体制と整合性が高い</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前記</a:t>
            </a:r>
            <a:r>
              <a:rPr lang="ja-JP" altLang="en-US" sz="2000" b="0" dirty="0" smtClean="0">
                <a:latin typeface="ヒラギノ角ゴ ProN W3" pitchFamily="34" charset="-128"/>
                <a:ea typeface="ヒラギノ角ゴ ProN W3" pitchFamily="34" charset="-128"/>
                <a:cs typeface="メイリオ" pitchFamily="50" charset="-128"/>
              </a:rPr>
              <a:t>①と③の軸に対し知識も意識もあるが</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自分</a:t>
            </a:r>
            <a:r>
              <a:rPr lang="ja-JP" altLang="en-US" sz="2000" b="0" dirty="0" smtClean="0">
                <a:latin typeface="ヒラギノ角ゴ ProN W3" pitchFamily="34" charset="-128"/>
                <a:ea typeface="ヒラギノ角ゴ ProN W3" pitchFamily="34" charset="-128"/>
                <a:cs typeface="メイリオ" pitchFamily="50" charset="-128"/>
              </a:rPr>
              <a:t>が</a:t>
            </a:r>
            <a:r>
              <a:rPr lang="ja-JP" altLang="en-US" sz="2000" b="0" dirty="0">
                <a:latin typeface="ヒラギノ角ゴ ProN W3" pitchFamily="34" charset="-128"/>
                <a:ea typeface="ヒラギノ角ゴ ProN W3" pitchFamily="34" charset="-128"/>
                <a:cs typeface="メイリオ" pitchFamily="50" charset="-128"/>
              </a:rPr>
              <a:t>それ</a:t>
            </a:r>
            <a:r>
              <a:rPr lang="ja-JP" altLang="en-US" sz="2000" b="0" dirty="0" smtClean="0">
                <a:latin typeface="ヒラギノ角ゴ ProN W3" pitchFamily="34" charset="-128"/>
                <a:ea typeface="ヒラギノ角ゴ ProN W3" pitchFamily="34" charset="-128"/>
                <a:cs typeface="メイリオ" pitchFamily="50" charset="-128"/>
              </a:rPr>
              <a:t>に</a:t>
            </a:r>
            <a:r>
              <a:rPr lang="ja-JP" altLang="en-US" sz="2000" b="0" dirty="0">
                <a:latin typeface="ヒラギノ角ゴ ProN W3" pitchFamily="34" charset="-128"/>
                <a:ea typeface="ヒラギノ角ゴ ProN W3" pitchFamily="34" charset="-128"/>
                <a:cs typeface="メイリオ" pitchFamily="50" charset="-128"/>
              </a:rPr>
              <a:t>参加</a:t>
            </a:r>
            <a:r>
              <a:rPr lang="ja-JP" altLang="en-US" sz="2000" b="0" dirty="0" smtClean="0">
                <a:latin typeface="ヒラギノ角ゴ ProN W3" pitchFamily="34" charset="-128"/>
                <a:ea typeface="ヒラギノ角ゴ ProN W3" pitchFamily="34" charset="-128"/>
                <a:cs typeface="メイリオ" pitchFamily="50" charset="-128"/>
              </a:rPr>
              <a:t>できる</a:t>
            </a:r>
            <a:r>
              <a:rPr lang="ja-JP" altLang="en-US" sz="2000" b="0" dirty="0">
                <a:latin typeface="ヒラギノ角ゴ ProN W3" pitchFamily="34" charset="-128"/>
                <a:ea typeface="ヒラギノ角ゴ ProN W3" pitchFamily="34" charset="-128"/>
                <a:cs typeface="メイリオ" pitchFamily="50" charset="-128"/>
              </a:rPr>
              <a:t>主体だと</a:t>
            </a:r>
            <a:r>
              <a:rPr lang="ja-JP" altLang="en-US" sz="2000" b="0" dirty="0" smtClean="0">
                <a:latin typeface="ヒラギノ角ゴ ProN W3" pitchFamily="34" charset="-128"/>
                <a:ea typeface="ヒラギノ角ゴ ProN W3" pitchFamily="34" charset="-128"/>
                <a:cs typeface="メイリオ" pitchFamily="50" charset="-128"/>
              </a:rPr>
              <a:t>は</a:t>
            </a:r>
            <a:r>
              <a:rPr lang="ja-JP" altLang="en-US" sz="2000" b="0" dirty="0">
                <a:latin typeface="ヒラギノ角ゴ ProN W3" pitchFamily="34" charset="-128"/>
                <a:ea typeface="ヒラギノ角ゴ ProN W3" pitchFamily="34" charset="-128"/>
                <a:cs typeface="メイリオ" pitchFamily="50" charset="-128"/>
              </a:rPr>
              <a:t>思って</a:t>
            </a:r>
            <a:r>
              <a:rPr lang="ja-JP" altLang="en-US" sz="2000" b="0" dirty="0" smtClean="0">
                <a:latin typeface="ヒラギノ角ゴ ProN W3" pitchFamily="34" charset="-128"/>
                <a:ea typeface="ヒラギノ角ゴ ProN W3" pitchFamily="34" charset="-128"/>
                <a:cs typeface="メイリオ" pitchFamily="50" charset="-128"/>
              </a:rPr>
              <a:t>いない</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受け身とも言う</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ja-JP"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37409091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アーモンド</a:t>
            </a:r>
            <a:r>
              <a:rPr kumimoji="1" lang="ja-JP" altLang="en-US" dirty="0" smtClean="0">
                <a:latin typeface="ヒラギノ角ゴ ProN W6" pitchFamily="34" charset="-128"/>
                <a:ea typeface="ヒラギノ角ゴ ProN W6" pitchFamily="34" charset="-128"/>
              </a:rPr>
              <a:t>と</a:t>
            </a:r>
            <a:r>
              <a:rPr kumimoji="1" lang="ja-JP" altLang="en-US" dirty="0" smtClean="0">
                <a:solidFill>
                  <a:srgbClr val="FF0000"/>
                </a:solidFill>
                <a:latin typeface="ヒラギノ角ゴ ProN W6" pitchFamily="34" charset="-128"/>
                <a:ea typeface="ヒラギノ角ゴ ProN W6" pitchFamily="34" charset="-128"/>
              </a:rPr>
              <a:t>バーバー</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現代市民の政治文化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3600" b="0" dirty="0" smtClean="0">
                <a:latin typeface="ヒラギノ角ゴ ProN W6" pitchFamily="34" charset="-128"/>
                <a:ea typeface="ヒラギノ角ゴ ProN W6" pitchFamily="34" charset="-128"/>
              </a:rPr>
              <a:t>政治システム三つのかたち</a:t>
            </a:r>
          </a:p>
          <a:p>
            <a:r>
              <a:rPr lang="en-US" altLang="ja-JP" sz="2000" b="0" dirty="0" smtClean="0">
                <a:latin typeface="ヒラギノ角ゴ ProN W3" pitchFamily="34" charset="-128"/>
                <a:ea typeface="ヒラギノ角ゴ ProN W3" pitchFamily="34" charset="-128"/>
                <a:cs typeface="メイリオ" pitchFamily="50" charset="-128"/>
              </a:rPr>
              <a:t>III.</a:t>
            </a:r>
            <a:r>
              <a:rPr lang="ja-JP" altLang="en-US" sz="2000" b="0" dirty="0" smtClean="0">
                <a:latin typeface="ヒラギノ角ゴ ProN W3" pitchFamily="34" charset="-128"/>
                <a:ea typeface="ヒラギノ角ゴ ProN W3" pitchFamily="34" charset="-128"/>
                <a:cs typeface="メイリオ" pitchFamily="50" charset="-128"/>
              </a:rPr>
              <a:t>参加型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民主主義体制と整合性が高い</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①</a:t>
            </a:r>
            <a:r>
              <a:rPr lang="ja-JP" altLang="en-US" sz="2000" b="0" dirty="0">
                <a:latin typeface="ヒラギノ角ゴ ProN W3" pitchFamily="34" charset="-128"/>
                <a:ea typeface="ヒラギノ角ゴ ProN W3" pitchFamily="34" charset="-128"/>
                <a:cs typeface="メイリオ" pitchFamily="50" charset="-128"/>
              </a:rPr>
              <a:t>～</a:t>
            </a:r>
            <a:r>
              <a:rPr lang="ja-JP" altLang="en-US" sz="2000" b="0" dirty="0" smtClean="0">
                <a:latin typeface="ヒラギノ角ゴ ProN W3" pitchFamily="34" charset="-128"/>
                <a:ea typeface="ヒラギノ角ゴ ProN W3" pitchFamily="34" charset="-128"/>
                <a:cs typeface="メイリオ" pitchFamily="50" charset="-128"/>
              </a:rPr>
              <a:t>④すべての軸において知識も意見も持っている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ja-JP"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178228371"/>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アーモンド</a:t>
            </a:r>
            <a:r>
              <a:rPr kumimoji="1" lang="ja-JP" altLang="en-US" dirty="0" smtClean="0">
                <a:latin typeface="ヒラギノ角ゴ ProN W6" pitchFamily="34" charset="-128"/>
                <a:ea typeface="ヒラギノ角ゴ ProN W6" pitchFamily="34" charset="-128"/>
              </a:rPr>
              <a:t>と</a:t>
            </a:r>
            <a:r>
              <a:rPr kumimoji="1" lang="ja-JP" altLang="en-US" dirty="0" smtClean="0">
                <a:solidFill>
                  <a:srgbClr val="FF0000"/>
                </a:solidFill>
                <a:latin typeface="ヒラギノ角ゴ ProN W6" pitchFamily="34" charset="-128"/>
                <a:ea typeface="ヒラギノ角ゴ ProN W6" pitchFamily="34" charset="-128"/>
              </a:rPr>
              <a:t>バーバー</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現代市民の政治文化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3600" b="0" dirty="0" smtClean="0">
                <a:latin typeface="ヒラギノ角ゴ ProN W6" pitchFamily="34" charset="-128"/>
                <a:ea typeface="ヒラギノ角ゴ ProN W6" pitchFamily="34" charset="-128"/>
              </a:rPr>
              <a:t>政治システム三つのかたち</a:t>
            </a:r>
          </a:p>
          <a:p>
            <a:r>
              <a:rPr lang="en-US" altLang="ja-JP" sz="2000" b="0" dirty="0" smtClean="0">
                <a:latin typeface="ヒラギノ角ゴ ProN W3" pitchFamily="34" charset="-128"/>
                <a:ea typeface="ヒラギノ角ゴ ProN W3" pitchFamily="34" charset="-128"/>
                <a:cs typeface="メイリオ" pitchFamily="50" charset="-128"/>
              </a:rPr>
              <a:t>III.</a:t>
            </a:r>
            <a:r>
              <a:rPr lang="ja-JP" altLang="en-US" sz="2000" b="0" dirty="0" smtClean="0">
                <a:latin typeface="ヒラギノ角ゴ ProN W3" pitchFamily="34" charset="-128"/>
                <a:ea typeface="ヒラギノ角ゴ ProN W3" pitchFamily="34" charset="-128"/>
                <a:cs typeface="メイリオ" pitchFamily="50" charset="-128"/>
              </a:rPr>
              <a:t>参加型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政治的要求が高まりすぎると</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制度がキャパって崩壊してしまうので</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参加型は</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必ずしも良いとは言えない</a:t>
            </a:r>
            <a:endParaRPr lang="ja-JP"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129520628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アーモンド</a:t>
            </a:r>
            <a:r>
              <a:rPr kumimoji="1" lang="ja-JP" altLang="en-US" dirty="0" smtClean="0">
                <a:latin typeface="ヒラギノ角ゴ ProN W6" pitchFamily="34" charset="-128"/>
                <a:ea typeface="ヒラギノ角ゴ ProN W6" pitchFamily="34" charset="-128"/>
              </a:rPr>
              <a:t>と</a:t>
            </a:r>
            <a:r>
              <a:rPr kumimoji="1" lang="ja-JP" altLang="en-US" dirty="0" smtClean="0">
                <a:solidFill>
                  <a:srgbClr val="FF0000"/>
                </a:solidFill>
                <a:latin typeface="ヒラギノ角ゴ ProN W6" pitchFamily="34" charset="-128"/>
                <a:ea typeface="ヒラギノ角ゴ ProN W6" pitchFamily="34" charset="-128"/>
              </a:rPr>
              <a:t>バーバー</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現代市民の政治文化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3600" b="0" dirty="0" smtClean="0">
                <a:latin typeface="ヒラギノ角ゴ ProN W6" pitchFamily="34" charset="-128"/>
                <a:ea typeface="ヒラギノ角ゴ ProN W6" pitchFamily="34" charset="-128"/>
              </a:rPr>
              <a:t>政治システム三つのかたち</a:t>
            </a: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現実</a:t>
            </a:r>
            <a:r>
              <a:rPr lang="ja-JP" altLang="en-US" sz="2000" b="0" dirty="0" smtClean="0">
                <a:latin typeface="ヒラギノ角ゴ ProN W3" pitchFamily="34" charset="-128"/>
                <a:ea typeface="ヒラギノ角ゴ ProN W3" pitchFamily="34" charset="-128"/>
                <a:cs typeface="メイリオ" pitchFamily="50" charset="-128"/>
              </a:rPr>
              <a:t>に</a:t>
            </a:r>
            <a:r>
              <a:rPr lang="ja-JP" altLang="en-US" sz="2000" b="0" dirty="0">
                <a:latin typeface="ヒラギノ角ゴ ProN W3" pitchFamily="34" charset="-128"/>
                <a:ea typeface="ヒラギノ角ゴ ProN W3" pitchFamily="34" charset="-128"/>
                <a:cs typeface="メイリオ" pitchFamily="50" charset="-128"/>
              </a:rPr>
              <a:t>存在</a:t>
            </a:r>
            <a:r>
              <a:rPr lang="ja-JP" altLang="en-US" sz="2000" b="0" dirty="0" smtClean="0">
                <a:latin typeface="ヒラギノ角ゴ ProN W3" pitchFamily="34" charset="-128"/>
                <a:ea typeface="ヒラギノ角ゴ ProN W3" pitchFamily="34" charset="-128"/>
                <a:cs typeface="メイリオ" pitchFamily="50" charset="-128"/>
              </a:rPr>
              <a:t>する</a:t>
            </a:r>
            <a:r>
              <a:rPr lang="ja-JP" altLang="en-US" sz="2000" b="0" dirty="0">
                <a:latin typeface="ヒラギノ角ゴ ProN W3" pitchFamily="34" charset="-128"/>
                <a:ea typeface="ヒラギノ角ゴ ProN W3" pitchFamily="34" charset="-128"/>
                <a:cs typeface="メイリオ" pitchFamily="50" charset="-128"/>
              </a:rPr>
              <a:t>政治文化</a:t>
            </a:r>
            <a:r>
              <a:rPr lang="ja-JP" altLang="en-US" sz="2000" b="0" dirty="0" smtClean="0">
                <a:latin typeface="ヒラギノ角ゴ ProN W3" pitchFamily="34" charset="-128"/>
                <a:ea typeface="ヒラギノ角ゴ ProN W3" pitchFamily="34" charset="-128"/>
                <a:cs typeface="メイリオ" pitchFamily="50" charset="-128"/>
              </a:rPr>
              <a:t>は</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これら三つの組み合わせでできている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すべて組み合わさったものを</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en-US" altLang="ja-JP" sz="2000" b="0" i="1" dirty="0" smtClean="0">
                <a:latin typeface="ヒラギノ角ゴ ProN W3" pitchFamily="34" charset="-128"/>
                <a:ea typeface="ヒラギノ角ゴ ProN W3" pitchFamily="34" charset="-128"/>
                <a:cs typeface="メイリオ" pitchFamily="50" charset="-128"/>
              </a:rPr>
              <a:t>Civic Culture</a:t>
            </a:r>
          </a:p>
          <a:p>
            <a:pPr algn="ctr"/>
            <a:r>
              <a:rPr lang="ja-JP" altLang="en-US" sz="2000" b="0" dirty="0" smtClean="0">
                <a:latin typeface="ヒラギノ角ゴ ProN W3" pitchFamily="34" charset="-128"/>
                <a:ea typeface="ヒラギノ角ゴ ProN W3" pitchFamily="34" charset="-128"/>
                <a:cs typeface="メイリオ" pitchFamily="50" charset="-128"/>
              </a:rPr>
              <a:t>と</a:t>
            </a:r>
            <a:r>
              <a:rPr lang="ja-JP" altLang="en-US" sz="2000" b="0" dirty="0">
                <a:latin typeface="ヒラギノ角ゴ ProN W3" pitchFamily="34" charset="-128"/>
                <a:ea typeface="ヒラギノ角ゴ ProN W3" pitchFamily="34" charset="-128"/>
                <a:cs typeface="メイリオ" pitchFamily="50" charset="-128"/>
              </a:rPr>
              <a:t>呼ぶ</a:t>
            </a:r>
            <a:endParaRPr lang="ja-JP"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69646489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アーモンド</a:t>
            </a:r>
            <a:r>
              <a:rPr kumimoji="1" lang="ja-JP" altLang="en-US" dirty="0" smtClean="0">
                <a:latin typeface="ヒラギノ角ゴ ProN W6" pitchFamily="34" charset="-128"/>
                <a:ea typeface="ヒラギノ角ゴ ProN W6" pitchFamily="34" charset="-128"/>
              </a:rPr>
              <a:t>と</a:t>
            </a:r>
            <a:r>
              <a:rPr kumimoji="1" lang="ja-JP" altLang="en-US" dirty="0" smtClean="0">
                <a:solidFill>
                  <a:srgbClr val="FF0000"/>
                </a:solidFill>
                <a:latin typeface="ヒラギノ角ゴ ProN W6" pitchFamily="34" charset="-128"/>
                <a:ea typeface="ヒラギノ角ゴ ProN W6" pitchFamily="34" charset="-128"/>
              </a:rPr>
              <a:t>バーバー</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現代市民の政治文化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en-US" altLang="ja-JP" sz="3600" b="0" i="1" dirty="0" smtClean="0">
                <a:latin typeface="ヒラギノ角ゴ ProN W6" pitchFamily="34" charset="-128"/>
                <a:ea typeface="ヒラギノ角ゴ ProN W6" pitchFamily="34" charset="-128"/>
                <a:cs typeface="メイリオ" pitchFamily="50" charset="-128"/>
              </a:rPr>
              <a:t>Civic Culture</a:t>
            </a: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最良</a:t>
            </a:r>
            <a:r>
              <a:rPr lang="ja-JP" altLang="en-US" sz="2000" b="0" dirty="0" smtClean="0">
                <a:latin typeface="ヒラギノ角ゴ ProN W3" pitchFamily="34" charset="-128"/>
                <a:ea typeface="ヒラギノ角ゴ ProN W3" pitchFamily="34" charset="-128"/>
                <a:cs typeface="メイリオ" pitchFamily="50" charset="-128"/>
              </a:rPr>
              <a:t>の政治文化と言える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典型的</a:t>
            </a:r>
            <a:r>
              <a:rPr lang="ja-JP" altLang="en-US" sz="2000" b="0" dirty="0" smtClean="0">
                <a:latin typeface="ヒラギノ角ゴ ProN W3" pitchFamily="34" charset="-128"/>
                <a:ea typeface="ヒラギノ角ゴ ProN W3" pitchFamily="34" charset="-128"/>
                <a:cs typeface="メイリオ" pitchFamily="50" charset="-128"/>
              </a:rPr>
              <a:t>に</a:t>
            </a:r>
            <a:r>
              <a:rPr lang="ja-JP" altLang="en-US" sz="2000" b="0" dirty="0">
                <a:latin typeface="ヒラギノ角ゴ ProN W3" pitchFamily="34" charset="-128"/>
                <a:ea typeface="ヒラギノ角ゴ ProN W3" pitchFamily="34" charset="-128"/>
                <a:cs typeface="メイリオ" pitchFamily="50" charset="-128"/>
              </a:rPr>
              <a:t>イギリス</a:t>
            </a:r>
            <a:r>
              <a:rPr lang="ja-JP" altLang="en-US" sz="2000" b="0" dirty="0" smtClean="0">
                <a:latin typeface="ヒラギノ角ゴ ProN W3" pitchFamily="34" charset="-128"/>
                <a:ea typeface="ヒラギノ角ゴ ProN W3" pitchFamily="34" charset="-128"/>
                <a:cs typeface="メイリオ" pitchFamily="50" charset="-128"/>
              </a:rPr>
              <a:t>に見られる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ただし</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未分化型</a:t>
            </a:r>
            <a:r>
              <a:rPr lang="ja-JP" altLang="en-US" sz="2000" b="0" dirty="0" smtClean="0">
                <a:latin typeface="ヒラギノ角ゴ ProN W3" pitchFamily="34" charset="-128"/>
                <a:ea typeface="ヒラギノ角ゴ ProN W3" pitchFamily="34" charset="-128"/>
                <a:cs typeface="メイリオ" pitchFamily="50" charset="-128"/>
              </a:rPr>
              <a:t>や</a:t>
            </a:r>
            <a:r>
              <a:rPr lang="ja-JP" altLang="en-US" sz="2000" b="0" dirty="0">
                <a:latin typeface="ヒラギノ角ゴ ProN W3" pitchFamily="34" charset="-128"/>
                <a:ea typeface="ヒラギノ角ゴ ProN W3" pitchFamily="34" charset="-128"/>
                <a:cs typeface="メイリオ" pitchFamily="50" charset="-128"/>
              </a:rPr>
              <a:t>臣民</a:t>
            </a:r>
            <a:r>
              <a:rPr lang="ja-JP" altLang="en-US" sz="2000" b="0" dirty="0" smtClean="0">
                <a:latin typeface="ヒラギノ角ゴ ProN W3" pitchFamily="34" charset="-128"/>
                <a:ea typeface="ヒラギノ角ゴ ProN W3" pitchFamily="34" charset="-128"/>
                <a:cs typeface="メイリオ" pitchFamily="50" charset="-128"/>
              </a:rPr>
              <a:t>型の性格も</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残って</a:t>
            </a:r>
            <a:r>
              <a:rPr lang="ja-JP" altLang="en-US" sz="2000" b="0" dirty="0" smtClean="0">
                <a:latin typeface="ヒラギノ角ゴ ProN W3" pitchFamily="34" charset="-128"/>
                <a:ea typeface="ヒラギノ角ゴ ProN W3" pitchFamily="34" charset="-128"/>
                <a:cs typeface="メイリオ" pitchFamily="50" charset="-128"/>
              </a:rPr>
              <a:t>いる</a:t>
            </a:r>
            <a:r>
              <a:rPr lang="ja-JP" altLang="en-US" sz="2000" b="0" dirty="0">
                <a:latin typeface="ヒラギノ角ゴ ProN W3" pitchFamily="34" charset="-128"/>
                <a:ea typeface="ヒラギノ角ゴ ProN W3" pitchFamily="34" charset="-128"/>
                <a:cs typeface="メイリオ" pitchFamily="50" charset="-128"/>
              </a:rPr>
              <a:t>という点</a:t>
            </a:r>
            <a:r>
              <a:rPr lang="ja-JP" altLang="en-US" sz="2000" b="0" dirty="0" smtClean="0">
                <a:latin typeface="ヒラギノ角ゴ ProN W3" pitchFamily="34" charset="-128"/>
                <a:ea typeface="ヒラギノ角ゴ ProN W3" pitchFamily="34" charset="-128"/>
                <a:cs typeface="メイリオ" pitchFamily="50" charset="-128"/>
              </a:rPr>
              <a:t>は留意すべきである</a:t>
            </a:r>
            <a:endParaRPr lang="ja-JP" altLang="en-US"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398913614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アンソニー・ダウンズ</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民主主義の経済理論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政党はどういう政策を掲げるのか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について</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経済学</a:t>
            </a:r>
            <a:r>
              <a:rPr lang="ja-JP" altLang="en-US" sz="2000" b="0" dirty="0" smtClean="0">
                <a:latin typeface="ヒラギノ角ゴ ProN W3" pitchFamily="34" charset="-128"/>
                <a:ea typeface="ヒラギノ角ゴ ProN W3" pitchFamily="34" charset="-128"/>
                <a:cs typeface="メイリオ" pitchFamily="50" charset="-128"/>
              </a:rPr>
              <a:t>の影響</a:t>
            </a:r>
            <a:r>
              <a:rPr lang="ja-JP" altLang="en-US" sz="2000" b="0" dirty="0">
                <a:latin typeface="ヒラギノ角ゴ ProN W3" pitchFamily="34" charset="-128"/>
                <a:ea typeface="ヒラギノ角ゴ ProN W3" pitchFamily="34" charset="-128"/>
                <a:cs typeface="メイリオ" pitchFamily="50" charset="-128"/>
              </a:rPr>
              <a:t>を</a:t>
            </a:r>
            <a:r>
              <a:rPr lang="ja-JP" altLang="en-US" sz="2000" b="0" dirty="0" smtClean="0">
                <a:latin typeface="ヒラギノ角ゴ ProN W3" pitchFamily="34" charset="-128"/>
                <a:ea typeface="ヒラギノ角ゴ ProN W3" pitchFamily="34" charset="-128"/>
                <a:cs typeface="メイリオ" pitchFamily="50" charset="-128"/>
              </a:rPr>
              <a:t>うけつつ考察</a:t>
            </a:r>
            <a:endParaRPr lang="ja-JP" altLang="en-US"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3317728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アンソニー・ダウンズ</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民主主義の経済理論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r>
              <a:rPr lang="ja-JP" altLang="en-US" sz="2000" b="0" dirty="0" smtClean="0">
                <a:latin typeface="ヒラギノ角ゴ ProN W3" pitchFamily="34" charset="-128"/>
                <a:ea typeface="ヒラギノ角ゴ ProN W3" pitchFamily="34" charset="-128"/>
                <a:cs typeface="メイリオ" pitchFamily="50" charset="-128"/>
              </a:rPr>
              <a:t>要件</a:t>
            </a:r>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a:latin typeface="ヒラギノ角ゴ ProN W3" pitchFamily="34" charset="-128"/>
              <a:ea typeface="ヒラギノ角ゴ ProN W3" pitchFamily="34" charset="-128"/>
              <a:cs typeface="メイリオ" pitchFamily="50" charset="-128"/>
            </a:endParaRPr>
          </a:p>
          <a:p>
            <a:r>
              <a:rPr lang="ja-JP" altLang="en-US" sz="2000" b="0" dirty="0" smtClean="0">
                <a:latin typeface="ヒラギノ角ゴ ProN W3" pitchFamily="34" charset="-128"/>
                <a:ea typeface="ヒラギノ角ゴ ProN W3" pitchFamily="34" charset="-128"/>
                <a:cs typeface="メイリオ" pitchFamily="50" charset="-128"/>
              </a:rPr>
              <a:t>①二大政党制だけを考える</a:t>
            </a:r>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a:latin typeface="ヒラギノ角ゴ ProN W3" pitchFamily="34" charset="-128"/>
              <a:ea typeface="ヒラギノ角ゴ ProN W3" pitchFamily="34" charset="-128"/>
              <a:cs typeface="メイリオ" pitchFamily="50" charset="-128"/>
            </a:endParaRPr>
          </a:p>
          <a:p>
            <a:r>
              <a:rPr lang="ja-JP" altLang="en-US" sz="2000" b="0" dirty="0" smtClean="0">
                <a:latin typeface="ヒラギノ角ゴ ProN W3" pitchFamily="34" charset="-128"/>
                <a:ea typeface="ヒラギノ角ゴ ProN W3" pitchFamily="34" charset="-128"/>
                <a:cs typeface="メイリオ" pitchFamily="50" charset="-128"/>
              </a:rPr>
              <a:t>②主要な政策的争点が一つしかないとする</a:t>
            </a:r>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a:latin typeface="ヒラギノ角ゴ ProN W3" pitchFamily="34" charset="-128"/>
              <a:ea typeface="ヒラギノ角ゴ ProN W3" pitchFamily="34" charset="-128"/>
              <a:cs typeface="メイリオ" pitchFamily="50" charset="-128"/>
            </a:endParaRPr>
          </a:p>
          <a:p>
            <a:r>
              <a:rPr lang="ja-JP" altLang="en-US" sz="2000" b="0" dirty="0" smtClean="0">
                <a:latin typeface="ヒラギノ角ゴ ProN W3" pitchFamily="34" charset="-128"/>
                <a:ea typeface="ヒラギノ角ゴ ProN W3" pitchFamily="34" charset="-128"/>
                <a:cs typeface="メイリオ" pitchFamily="50" charset="-128"/>
              </a:rPr>
              <a:t>③「単峰状」の世論分布を考える</a:t>
            </a:r>
            <a:endParaRPr lang="en-US" altLang="ja-JP" sz="2000" b="0" dirty="0" smtClean="0">
              <a:latin typeface="ヒラギノ角ゴ ProN W3" pitchFamily="34" charset="-128"/>
              <a:ea typeface="ヒラギノ角ゴ ProN W3" pitchFamily="34" charset="-128"/>
              <a:cs typeface="メイリオ" pitchFamily="50" charset="-128"/>
            </a:endParaRPr>
          </a:p>
        </p:txBody>
      </p:sp>
      <p:pic>
        <p:nvPicPr>
          <p:cNvPr id="2052" name="図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356992"/>
            <a:ext cx="2664296" cy="1539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2637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カール・ドイチェ</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052736"/>
            <a:ext cx="7520940" cy="3816424"/>
          </a:xfrm>
        </p:spPr>
        <p:txBody>
          <a:bodyPr>
            <a:normAutofit/>
          </a:bodyPr>
          <a:lstStyle/>
          <a:p>
            <a:r>
              <a:rPr lang="ja-JP" altLang="en-US" sz="2000" b="0" dirty="0" smtClean="0">
                <a:latin typeface="ヒラギノ角ゴ ProN W3" pitchFamily="34" charset="-128"/>
                <a:ea typeface="ヒラギノ角ゴ ProN W3" pitchFamily="34" charset="-128"/>
                <a:cs typeface="Tarisaka Unicode MS" pitchFamily="2" charset="-128"/>
              </a:rPr>
              <a:t>そもそも近代化って何さ？</a:t>
            </a:r>
            <a:endParaRPr lang="en-US" altLang="ja-JP" sz="2000" b="0" dirty="0" smtClean="0">
              <a:latin typeface="ヒラギノ角ゴ ProN W3" pitchFamily="34" charset="-128"/>
              <a:ea typeface="ヒラギノ角ゴ ProN W3" pitchFamily="34" charset="-128"/>
              <a:cs typeface="Tarisaka Unicode MS" pitchFamily="2" charset="-128"/>
            </a:endParaRPr>
          </a:p>
          <a:p>
            <a:endParaRPr lang="en-US" altLang="ja-JP" sz="2000" b="0" dirty="0">
              <a:latin typeface="ヒラギノ角ゴ ProN W3" pitchFamily="34" charset="-128"/>
              <a:ea typeface="ヒラギノ角ゴ ProN W3" pitchFamily="34" charset="-128"/>
              <a:cs typeface="Tarisaka Unicode MS" pitchFamily="2" charset="-128"/>
            </a:endParaRPr>
          </a:p>
          <a:p>
            <a:pPr algn="ctr"/>
            <a:r>
              <a:rPr lang="ja-JP" altLang="en-US" sz="2000" b="0" dirty="0" smtClean="0">
                <a:latin typeface="ヒラギノ角ゴ ProN W3" pitchFamily="34" charset="-128"/>
                <a:ea typeface="ヒラギノ角ゴ ProN W3" pitchFamily="34" charset="-128"/>
                <a:cs typeface="Tarisaka Unicode MS" pitchFamily="2" charset="-128"/>
              </a:rPr>
              <a:t>伝統社会からの</a:t>
            </a:r>
            <a:r>
              <a:rPr lang="ja-JP" altLang="en-US" sz="2000" b="0" dirty="0" smtClean="0">
                <a:latin typeface="ヒラギノ角ゴ ProN W6" pitchFamily="34" charset="-128"/>
                <a:ea typeface="ヒラギノ角ゴ ProN W6" pitchFamily="34" charset="-128"/>
                <a:cs typeface="Tarisaka Unicode MS" pitchFamily="2" charset="-128"/>
              </a:rPr>
              <a:t>移行のプロセス</a:t>
            </a:r>
            <a:r>
              <a:rPr lang="ja-JP" altLang="en-US" sz="2000" b="0" dirty="0" smtClean="0">
                <a:latin typeface="ヒラギノ角ゴ ProN W3" pitchFamily="34" charset="-128"/>
                <a:ea typeface="ヒラギノ角ゴ ProN W3" pitchFamily="34" charset="-128"/>
                <a:cs typeface="Tarisaka Unicode MS" pitchFamily="2" charset="-128"/>
              </a:rPr>
              <a:t>ですよ</a:t>
            </a:r>
            <a:endParaRPr lang="en-US" altLang="ja-JP" sz="2000" b="0" dirty="0" smtClean="0">
              <a:latin typeface="ヒラギノ角ゴ ProN W3" pitchFamily="34" charset="-128"/>
              <a:ea typeface="ヒラギノ角ゴ ProN W3" pitchFamily="34" charset="-128"/>
              <a:cs typeface="Tarisaka Unicode MS" pitchFamily="2" charset="-128"/>
            </a:endParaRPr>
          </a:p>
          <a:p>
            <a:pPr algn="ctr"/>
            <a:endParaRPr lang="en-US" altLang="ja-JP" sz="2000" b="0" dirty="0">
              <a:latin typeface="ヒラギノ角ゴ ProN W3" pitchFamily="34" charset="-128"/>
              <a:ea typeface="ヒラギノ角ゴ ProN W3" pitchFamily="34" charset="-128"/>
              <a:cs typeface="Tarisaka Unicode MS" pitchFamily="2" charset="-128"/>
            </a:endParaRPr>
          </a:p>
          <a:p>
            <a:pPr algn="ctr"/>
            <a:r>
              <a:rPr lang="ja-JP" altLang="en-US" sz="2000" b="0" dirty="0" smtClean="0">
                <a:latin typeface="ヒラギノ角ゴ ProN W3" pitchFamily="34" charset="-128"/>
                <a:ea typeface="ヒラギノ角ゴ ProN W3" pitchFamily="34" charset="-128"/>
                <a:cs typeface="Tarisaka Unicode MS" pitchFamily="2" charset="-128"/>
              </a:rPr>
              <a:t>・経済発展</a:t>
            </a:r>
            <a:endParaRPr lang="en-US" altLang="ja-JP" sz="2000" b="0" dirty="0" smtClean="0">
              <a:latin typeface="ヒラギノ角ゴ ProN W3" pitchFamily="34" charset="-128"/>
              <a:ea typeface="ヒラギノ角ゴ ProN W3" pitchFamily="34" charset="-128"/>
              <a:cs typeface="Tarisaka Unicode MS" pitchFamily="2" charset="-128"/>
            </a:endParaRPr>
          </a:p>
          <a:p>
            <a:pPr algn="ctr"/>
            <a:r>
              <a:rPr lang="ja-JP" altLang="en-US" sz="2000" b="0" dirty="0" smtClean="0">
                <a:latin typeface="ヒラギノ角ゴ ProN W3" pitchFamily="34" charset="-128"/>
                <a:ea typeface="ヒラギノ角ゴ ProN W3" pitchFamily="34" charset="-128"/>
                <a:cs typeface="Tarisaka Unicode MS" pitchFamily="2" charset="-128"/>
              </a:rPr>
              <a:t>・産業の高次化（サービス業の発達）</a:t>
            </a:r>
            <a:endParaRPr lang="en-US" altLang="ja-JP" sz="2000" b="0" dirty="0" smtClean="0">
              <a:latin typeface="ヒラギノ角ゴ ProN W3" pitchFamily="34" charset="-128"/>
              <a:ea typeface="ヒラギノ角ゴ ProN W3" pitchFamily="34" charset="-128"/>
              <a:cs typeface="Tarisaka Unicode MS" pitchFamily="2" charset="-128"/>
            </a:endParaRPr>
          </a:p>
          <a:p>
            <a:pPr algn="ctr"/>
            <a:r>
              <a:rPr lang="ja-JP" altLang="en-US" sz="2000" b="0" dirty="0" smtClean="0">
                <a:latin typeface="ヒラギノ角ゴ ProN W3" pitchFamily="34" charset="-128"/>
                <a:ea typeface="ヒラギノ角ゴ ProN W3" pitchFamily="34" charset="-128"/>
                <a:cs typeface="Tarisaka Unicode MS" pitchFamily="2" charset="-128"/>
              </a:rPr>
              <a:t>・居住地の都市化</a:t>
            </a:r>
            <a:endParaRPr lang="en-US" altLang="ja-JP" sz="2000" b="0" dirty="0" smtClean="0">
              <a:latin typeface="ヒラギノ角ゴ ProN W3" pitchFamily="34" charset="-128"/>
              <a:ea typeface="ヒラギノ角ゴ ProN W3" pitchFamily="34" charset="-128"/>
              <a:cs typeface="Tarisaka Unicode MS" pitchFamily="2" charset="-128"/>
            </a:endParaRPr>
          </a:p>
          <a:p>
            <a:pPr algn="ctr"/>
            <a:r>
              <a:rPr lang="en-US" altLang="ja-JP" sz="2000" b="0" dirty="0" smtClean="0">
                <a:latin typeface="ヒラギノ角ゴ ProN W3" pitchFamily="34" charset="-128"/>
                <a:ea typeface="ヒラギノ角ゴ ProN W3" pitchFamily="34" charset="-128"/>
                <a:cs typeface="Tarisaka Unicode MS" pitchFamily="2" charset="-128"/>
              </a:rPr>
              <a:t>etc…</a:t>
            </a:r>
          </a:p>
        </p:txBody>
      </p:sp>
    </p:spTree>
    <p:extLst>
      <p:ext uri="{BB962C8B-B14F-4D97-AF65-F5344CB8AC3E}">
        <p14:creationId xmlns:p14="http://schemas.microsoft.com/office/powerpoint/2010/main" xmlns="" val="2330365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25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362">
                                          <p:stCondLst>
                                            <p:cond delay="0"/>
                                          </p:stCondLst>
                                        </p:cTn>
                                        <p:tgtEl>
                                          <p:spTgt spid="3">
                                            <p:txEl>
                                              <p:pRg st="2" end="2"/>
                                            </p:txEl>
                                          </p:spTgt>
                                        </p:tgtEl>
                                      </p:cBhvr>
                                    </p:animEffect>
                                    <p:anim calcmode="lin" valueType="num">
                                      <p:cBhvr>
                                        <p:cTn id="8" dur="1139" tmFilter="0,0; 0.14,0.36; 0.43,0.73; 0.71,0.91; 1.0,1.0">
                                          <p:stCondLst>
                                            <p:cond delay="0"/>
                                          </p:stCondLst>
                                        </p:cTn>
                                        <p:tgtEl>
                                          <p:spTgt spid="3">
                                            <p:txEl>
                                              <p:pRg st="2" end="2"/>
                                            </p:txEl>
                                          </p:spTgt>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3">
                                            <p:txEl>
                                              <p:pRg st="2" end="2"/>
                                            </p:txEl>
                                          </p:spTgt>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3">
                                            <p:txEl>
                                              <p:pRg st="2" end="2"/>
                                            </p:txEl>
                                          </p:spTgt>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3">
                                            <p:txEl>
                                              <p:pRg st="2" end="2"/>
                                            </p:txEl>
                                          </p:spTgt>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3">
                                            <p:txEl>
                                              <p:pRg st="2" end="2"/>
                                            </p:txEl>
                                          </p:spTgt>
                                        </p:tgtEl>
                                        <p:attrNameLst>
                                          <p:attrName>ppt_y</p:attrName>
                                        </p:attrNameLst>
                                      </p:cBhvr>
                                      <p:tavLst>
                                        <p:tav tm="0" fmla="#ppt_y-sin(pi*$)/81">
                                          <p:val>
                                            <p:fltVal val="0"/>
                                          </p:val>
                                        </p:tav>
                                        <p:tav tm="100000">
                                          <p:val>
                                            <p:fltVal val="1"/>
                                          </p:val>
                                        </p:tav>
                                      </p:tavLst>
                                    </p:anim>
                                    <p:animScale>
                                      <p:cBhvr>
                                        <p:cTn id="13" dur="16">
                                          <p:stCondLst>
                                            <p:cond delay="406"/>
                                          </p:stCondLst>
                                        </p:cTn>
                                        <p:tgtEl>
                                          <p:spTgt spid="3">
                                            <p:txEl>
                                              <p:pRg st="2" end="2"/>
                                            </p:txEl>
                                          </p:spTgt>
                                        </p:tgtEl>
                                      </p:cBhvr>
                                      <p:to x="100000" y="60000"/>
                                    </p:animScale>
                                    <p:animScale>
                                      <p:cBhvr>
                                        <p:cTn id="14" dur="104" decel="50000">
                                          <p:stCondLst>
                                            <p:cond delay="423"/>
                                          </p:stCondLst>
                                        </p:cTn>
                                        <p:tgtEl>
                                          <p:spTgt spid="3">
                                            <p:txEl>
                                              <p:pRg st="2" end="2"/>
                                            </p:txEl>
                                          </p:spTgt>
                                        </p:tgtEl>
                                      </p:cBhvr>
                                      <p:to x="100000" y="100000"/>
                                    </p:animScale>
                                    <p:animScale>
                                      <p:cBhvr>
                                        <p:cTn id="15" dur="16">
                                          <p:stCondLst>
                                            <p:cond delay="820"/>
                                          </p:stCondLst>
                                        </p:cTn>
                                        <p:tgtEl>
                                          <p:spTgt spid="3">
                                            <p:txEl>
                                              <p:pRg st="2" end="2"/>
                                            </p:txEl>
                                          </p:spTgt>
                                        </p:tgtEl>
                                      </p:cBhvr>
                                      <p:to x="100000" y="80000"/>
                                    </p:animScale>
                                    <p:animScale>
                                      <p:cBhvr>
                                        <p:cTn id="16" dur="104" decel="50000">
                                          <p:stCondLst>
                                            <p:cond delay="836"/>
                                          </p:stCondLst>
                                        </p:cTn>
                                        <p:tgtEl>
                                          <p:spTgt spid="3">
                                            <p:txEl>
                                              <p:pRg st="2" end="2"/>
                                            </p:txEl>
                                          </p:spTgt>
                                        </p:tgtEl>
                                      </p:cBhvr>
                                      <p:to x="100000" y="100000"/>
                                    </p:animScale>
                                    <p:animScale>
                                      <p:cBhvr>
                                        <p:cTn id="17" dur="16">
                                          <p:stCondLst>
                                            <p:cond delay="1026"/>
                                          </p:stCondLst>
                                        </p:cTn>
                                        <p:tgtEl>
                                          <p:spTgt spid="3">
                                            <p:txEl>
                                              <p:pRg st="2" end="2"/>
                                            </p:txEl>
                                          </p:spTgt>
                                        </p:tgtEl>
                                      </p:cBhvr>
                                      <p:to x="100000" y="90000"/>
                                    </p:animScale>
                                    <p:animScale>
                                      <p:cBhvr>
                                        <p:cTn id="18" dur="104" decel="50000">
                                          <p:stCondLst>
                                            <p:cond delay="1042"/>
                                          </p:stCondLst>
                                        </p:cTn>
                                        <p:tgtEl>
                                          <p:spTgt spid="3">
                                            <p:txEl>
                                              <p:pRg st="2" end="2"/>
                                            </p:txEl>
                                          </p:spTgt>
                                        </p:tgtEl>
                                      </p:cBhvr>
                                      <p:to x="100000" y="100000"/>
                                    </p:animScale>
                                    <p:animScale>
                                      <p:cBhvr>
                                        <p:cTn id="19" dur="16">
                                          <p:stCondLst>
                                            <p:cond delay="1130"/>
                                          </p:stCondLst>
                                        </p:cTn>
                                        <p:tgtEl>
                                          <p:spTgt spid="3">
                                            <p:txEl>
                                              <p:pRg st="2" end="2"/>
                                            </p:txEl>
                                          </p:spTgt>
                                        </p:tgtEl>
                                      </p:cBhvr>
                                      <p:to x="100000" y="95000"/>
                                    </p:animScale>
                                    <p:animScale>
                                      <p:cBhvr>
                                        <p:cTn id="20" dur="104" decel="50000">
                                          <p:stCondLst>
                                            <p:cond delay="1146"/>
                                          </p:stCondLst>
                                        </p:cTn>
                                        <p:tgtEl>
                                          <p:spTgt spid="3">
                                            <p:txEl>
                                              <p:pRg st="2" end="2"/>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アンソニー・ダウンズ</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民主主義の経済理論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この</a:t>
            </a:r>
            <a:r>
              <a:rPr lang="ja-JP" altLang="en-US" sz="2000" b="0" dirty="0">
                <a:latin typeface="ヒラギノ角ゴ ProN W3" pitchFamily="34" charset="-128"/>
                <a:ea typeface="ヒラギノ角ゴ ProN W3" pitchFamily="34" charset="-128"/>
                <a:cs typeface="メイリオ" pitchFamily="50" charset="-128"/>
              </a:rPr>
              <a:t>ような条件下で</a:t>
            </a:r>
            <a:r>
              <a:rPr lang="ja-JP" altLang="en-US" sz="2000" b="0" dirty="0" smtClean="0">
                <a:latin typeface="ヒラギノ角ゴ ProN W3" pitchFamily="34" charset="-128"/>
                <a:ea typeface="ヒラギノ角ゴ ProN W3" pitchFamily="34" charset="-128"/>
                <a:cs typeface="メイリオ" pitchFamily="50" charset="-128"/>
              </a:rPr>
              <a:t>は</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世論の中間的な意見におもねることで</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一番</a:t>
            </a:r>
            <a:r>
              <a:rPr lang="ja-JP" altLang="en-US" sz="2000" b="0" dirty="0" smtClean="0">
                <a:latin typeface="ヒラギノ角ゴ ProN W3" pitchFamily="34" charset="-128"/>
                <a:ea typeface="ヒラギノ角ゴ ProN W3" pitchFamily="34" charset="-128"/>
                <a:cs typeface="メイリオ" pitchFamily="50" charset="-128"/>
              </a:rPr>
              <a:t>多くの</a:t>
            </a:r>
            <a:r>
              <a:rPr lang="ja-JP" altLang="en-US" sz="2000" b="0" dirty="0">
                <a:latin typeface="ヒラギノ角ゴ ProN W3" pitchFamily="34" charset="-128"/>
                <a:ea typeface="ヒラギノ角ゴ ProN W3" pitchFamily="34" charset="-128"/>
                <a:cs typeface="メイリオ" pitchFamily="50" charset="-128"/>
              </a:rPr>
              <a:t>得票を期待できる</a:t>
            </a:r>
            <a:endParaRPr lang="en-US" altLang="ja-JP" sz="2000" b="0" dirty="0" smtClean="0">
              <a:latin typeface="ヒラギノ角ゴ ProN W3" pitchFamily="34" charset="-128"/>
              <a:ea typeface="ヒラギノ角ゴ ProN W3" pitchFamily="34" charset="-128"/>
              <a:cs typeface="メイリオ" pitchFamily="50" charset="-128"/>
            </a:endParaRPr>
          </a:p>
        </p:txBody>
      </p:sp>
      <p:pic>
        <p:nvPicPr>
          <p:cNvPr id="2052" name="図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356992"/>
            <a:ext cx="2664296" cy="1539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5033724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アンソニー・ダウンズ</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民主主義の経済理論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左派も右派</a:t>
            </a:r>
            <a:r>
              <a:rPr lang="ja-JP" altLang="en-US" sz="2000" b="0" dirty="0" smtClean="0">
                <a:latin typeface="ヒラギノ角ゴ ProN W3" pitchFamily="34" charset="-128"/>
                <a:ea typeface="ヒラギノ角ゴ ProN W3" pitchFamily="34" charset="-128"/>
                <a:cs typeface="メイリオ" pitchFamily="50" charset="-128"/>
              </a:rPr>
              <a:t>も</a:t>
            </a:r>
            <a:r>
              <a:rPr lang="ja-JP" altLang="en-US" sz="2000" b="0" dirty="0">
                <a:latin typeface="ヒラギノ角ゴ ProN W3" pitchFamily="34" charset="-128"/>
                <a:ea typeface="ヒラギノ角ゴ ProN W3" pitchFamily="34" charset="-128"/>
                <a:cs typeface="メイリオ" pitchFamily="50" charset="-128"/>
              </a:rPr>
              <a:t>同じようなこと</a:t>
            </a:r>
            <a:r>
              <a:rPr lang="ja-JP" altLang="en-US" sz="2000" b="0" dirty="0" smtClean="0">
                <a:latin typeface="ヒラギノ角ゴ ProN W3" pitchFamily="34" charset="-128"/>
                <a:ea typeface="ヒラギノ角ゴ ProN W3" pitchFamily="34" charset="-128"/>
                <a:cs typeface="メイリオ" pitchFamily="50" charset="-128"/>
              </a:rPr>
              <a:t>を</a:t>
            </a:r>
            <a:r>
              <a:rPr lang="ja-JP" altLang="en-US" sz="2000" b="0" dirty="0">
                <a:latin typeface="ヒラギノ角ゴ ProN W3" pitchFamily="34" charset="-128"/>
                <a:ea typeface="ヒラギノ角ゴ ProN W3" pitchFamily="34" charset="-128"/>
                <a:cs typeface="メイリオ" pitchFamily="50" charset="-128"/>
              </a:rPr>
              <a:t>考える</a:t>
            </a:r>
            <a:r>
              <a:rPr lang="ja-JP" altLang="en-US" sz="2000" b="0" dirty="0" smtClean="0">
                <a:latin typeface="ヒラギノ角ゴ ProN W3" pitchFamily="34" charset="-128"/>
                <a:ea typeface="ヒラギノ角ゴ ProN W3" pitchFamily="34" charset="-128"/>
                <a:cs typeface="メイリオ" pitchFamily="50" charset="-128"/>
              </a:rPr>
              <a:t>と</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両側</a:t>
            </a:r>
            <a:r>
              <a:rPr lang="ja-JP" altLang="en-US" sz="2000" b="0" dirty="0" smtClean="0">
                <a:latin typeface="ヒラギノ角ゴ ProN W3" pitchFamily="34" charset="-128"/>
                <a:ea typeface="ヒラギノ角ゴ ProN W3" pitchFamily="34" charset="-128"/>
                <a:cs typeface="メイリオ" pitchFamily="50" charset="-128"/>
              </a:rPr>
              <a:t>の意見が中心に向けて収斂し</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結局</a:t>
            </a:r>
            <a:r>
              <a:rPr lang="ja-JP" altLang="en-US" sz="2000" b="0" dirty="0">
                <a:latin typeface="ヒラギノ角ゴ ProN W3" pitchFamily="34" charset="-128"/>
                <a:ea typeface="ヒラギノ角ゴ ProN W3" pitchFamily="34" charset="-128"/>
                <a:cs typeface="メイリオ" pitchFamily="50" charset="-128"/>
              </a:rPr>
              <a:t>差が小さくなる</a:t>
            </a:r>
            <a:endParaRPr lang="en-US" altLang="ja-JP" sz="2000" b="0" dirty="0" smtClean="0">
              <a:latin typeface="ヒラギノ角ゴ ProN W3" pitchFamily="34" charset="-128"/>
              <a:ea typeface="ヒラギノ角ゴ ProN W3" pitchFamily="34" charset="-128"/>
              <a:cs typeface="メイリオ" pitchFamily="50" charset="-128"/>
            </a:endParaRPr>
          </a:p>
        </p:txBody>
      </p:sp>
      <p:pic>
        <p:nvPicPr>
          <p:cNvPr id="2052" name="図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92080" y="3356992"/>
            <a:ext cx="2664296" cy="1539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054248042"/>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アンソニー・ダウンズ</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民主主義の経済理論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こうした研究は</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キルヒハイマーの考え</a:t>
            </a:r>
            <a:r>
              <a:rPr lang="ja-JP" altLang="en-US" sz="2000" b="0" dirty="0" smtClean="0">
                <a:latin typeface="ヒラギノ角ゴ ProN W3" pitchFamily="34" charset="-128"/>
                <a:ea typeface="ヒラギノ角ゴ ProN W3" pitchFamily="34" charset="-128"/>
                <a:cs typeface="メイリオ" pitchFamily="50" charset="-128"/>
              </a:rPr>
              <a:t>に</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理論的根拠を与えたもの</a:t>
            </a:r>
            <a:r>
              <a:rPr lang="ja-JP" altLang="en-US" sz="2000" b="0" dirty="0" smtClean="0">
                <a:latin typeface="ヒラギノ角ゴ ProN W3" pitchFamily="34" charset="-128"/>
                <a:ea typeface="ヒラギノ角ゴ ProN W3" pitchFamily="34" charset="-128"/>
                <a:cs typeface="メイリオ" pitchFamily="50" charset="-128"/>
              </a:rPr>
              <a:t>と</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位置づけることができる</a:t>
            </a:r>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223602143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アンソニー・ダウンズ</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民主主義の経済理論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r>
              <a:rPr lang="ja-JP" altLang="en-US" sz="2800" b="0" dirty="0" smtClean="0">
                <a:latin typeface="ヒラギノ角ゴ ProN W6" pitchFamily="34" charset="-128"/>
                <a:ea typeface="ヒラギノ角ゴ ProN W6" pitchFamily="34" charset="-128"/>
                <a:cs typeface="メイリオ" pitchFamily="50" charset="-128"/>
              </a:rPr>
              <a:t>経済学の影響</a:t>
            </a:r>
            <a:endParaRPr lang="en-US" altLang="ja-JP" sz="2800" b="0" dirty="0" smtClean="0">
              <a:latin typeface="ヒラギノ角ゴ ProN W6" pitchFamily="34" charset="-128"/>
              <a:ea typeface="ヒラギノ角ゴ ProN W6" pitchFamily="34" charset="-128"/>
              <a:cs typeface="メイリオ" pitchFamily="50"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・前提をしっかり決め</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主体</a:t>
            </a:r>
            <a:r>
              <a:rPr lang="ja-JP" altLang="en-US" sz="2000" b="0" dirty="0" smtClean="0">
                <a:latin typeface="ヒラギノ角ゴ ProN W3" pitchFamily="34" charset="-128"/>
                <a:ea typeface="ヒラギノ角ゴ ProN W3" pitchFamily="34" charset="-128"/>
                <a:cs typeface="メイリオ" pitchFamily="50" charset="-128"/>
              </a:rPr>
              <a:t>が</a:t>
            </a:r>
            <a:r>
              <a:rPr lang="ja-JP" altLang="en-US" sz="2000" b="0" dirty="0">
                <a:latin typeface="ヒラギノ角ゴ ProN W3" pitchFamily="34" charset="-128"/>
                <a:ea typeface="ヒラギノ角ゴ ProN W3" pitchFamily="34" charset="-128"/>
                <a:cs typeface="メイリオ" pitchFamily="50" charset="-128"/>
              </a:rPr>
              <a:t>目的のため</a:t>
            </a:r>
            <a:r>
              <a:rPr lang="ja-JP" altLang="en-US" sz="2000" b="0" dirty="0" smtClean="0">
                <a:latin typeface="ヒラギノ角ゴ ProN W3" pitchFamily="34" charset="-128"/>
                <a:ea typeface="ヒラギノ角ゴ ProN W3" pitchFamily="34" charset="-128"/>
                <a:cs typeface="メイリオ" pitchFamily="50" charset="-128"/>
              </a:rPr>
              <a:t>に動く</a:t>
            </a:r>
            <a:r>
              <a:rPr lang="ja-JP" altLang="en-US" sz="2000" b="0" dirty="0">
                <a:latin typeface="ヒラギノ角ゴ ProN W3" pitchFamily="34" charset="-128"/>
                <a:ea typeface="ヒラギノ角ゴ ProN W3" pitchFamily="34" charset="-128"/>
                <a:cs typeface="メイリオ" pitchFamily="50" charset="-128"/>
              </a:rPr>
              <a:t>と</a:t>
            </a:r>
            <a:r>
              <a:rPr lang="ja-JP" altLang="en-US" sz="2000" b="0" dirty="0" smtClean="0">
                <a:latin typeface="ヒラギノ角ゴ ProN W3" pitchFamily="34" charset="-128"/>
                <a:ea typeface="ヒラギノ角ゴ ProN W3" pitchFamily="34" charset="-128"/>
                <a:cs typeface="メイリオ" pitchFamily="50" charset="-128"/>
              </a:rPr>
              <a:t>いうモデル</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・二大政党制だけを考えることで</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主体</a:t>
            </a:r>
            <a:r>
              <a:rPr lang="ja-JP" altLang="en-US" sz="2000" b="0" dirty="0" smtClean="0">
                <a:latin typeface="ヒラギノ角ゴ ProN W3" pitchFamily="34" charset="-128"/>
                <a:ea typeface="ヒラギノ角ゴ ProN W3" pitchFamily="34" charset="-128"/>
                <a:cs typeface="メイリオ" pitchFamily="50" charset="-128"/>
              </a:rPr>
              <a:t>を絞って</a:t>
            </a:r>
            <a:r>
              <a:rPr lang="ja-JP" altLang="en-US" sz="2000" b="0" dirty="0">
                <a:latin typeface="ヒラギノ角ゴ ProN W3" pitchFamily="34" charset="-128"/>
                <a:ea typeface="ヒラギノ角ゴ ProN W3" pitchFamily="34" charset="-128"/>
                <a:cs typeface="メイリオ" pitchFamily="50" charset="-128"/>
              </a:rPr>
              <a:t>シンプル化</a:t>
            </a:r>
            <a:endParaRPr lang="en-US"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3199042562"/>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solidFill>
                  <a:srgbClr val="FF0000"/>
                </a:solidFill>
                <a:latin typeface="ヒラギノ角ゴ ProN W6" pitchFamily="34" charset="-128"/>
                <a:ea typeface="ヒラギノ角ゴ ProN W6" pitchFamily="34" charset="-128"/>
              </a:rPr>
              <a:t>アンソニー・ダウンズ</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民主主義の経済理論</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r>
              <a:rPr lang="ja-JP" altLang="en-US" sz="2800" b="0" dirty="0" smtClean="0">
                <a:latin typeface="ヒラギノ角ゴ ProN W6" pitchFamily="34" charset="-128"/>
                <a:ea typeface="ヒラギノ角ゴ ProN W6" pitchFamily="34" charset="-128"/>
                <a:cs typeface="メイリオ" pitchFamily="50" charset="-128"/>
              </a:rPr>
              <a:t>結論</a:t>
            </a:r>
            <a:endParaRPr lang="en-US" altLang="ja-JP" sz="2800" b="0" dirty="0" smtClean="0">
              <a:latin typeface="ヒラギノ角ゴ ProN W6" pitchFamily="34" charset="-128"/>
              <a:ea typeface="ヒラギノ角ゴ ProN W6" pitchFamily="34" charset="-128"/>
              <a:cs typeface="メイリオ" pitchFamily="50"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政党の政策は</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世論の分布に</a:t>
            </a:r>
            <a:r>
              <a:rPr lang="ja-JP" altLang="en-US" sz="2000" b="0" dirty="0" smtClean="0">
                <a:latin typeface="ヒラギノ角ゴ ProN W3" pitchFamily="34" charset="-128"/>
                <a:ea typeface="ヒラギノ角ゴ ProN W3" pitchFamily="34" charset="-128"/>
                <a:cs typeface="メイリオ" pitchFamily="50" charset="-128"/>
              </a:rPr>
              <a:t>よって</a:t>
            </a:r>
            <a:r>
              <a:rPr lang="ja-JP" altLang="en-US" sz="2000" b="0" dirty="0">
                <a:latin typeface="ヒラギノ角ゴ ProN W3" pitchFamily="34" charset="-128"/>
                <a:ea typeface="ヒラギノ角ゴ ProN W3" pitchFamily="34" charset="-128"/>
                <a:cs typeface="メイリオ" pitchFamily="50" charset="-128"/>
              </a:rPr>
              <a:t>決まる</a:t>
            </a:r>
            <a:endParaRPr lang="en-US"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1530565257"/>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本人／代理人モデル</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000" b="0" dirty="0" smtClean="0">
                <a:latin typeface="ヒラギノ角ゴ ProN W3" pitchFamily="34" charset="-128"/>
                <a:ea typeface="ヒラギノ角ゴ ProN W3" pitchFamily="34" charset="-128"/>
                <a:cs typeface="メイリオ" pitchFamily="50" charset="-128"/>
              </a:rPr>
              <a:t>ある作業を</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何らかの理由で</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他の人や組織に</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代行して</a:t>
            </a:r>
            <a:r>
              <a:rPr lang="ja-JP" altLang="en-US" sz="2000" b="0" dirty="0" smtClean="0">
                <a:latin typeface="ヒラギノ角ゴ ProN W3" pitchFamily="34" charset="-128"/>
                <a:ea typeface="ヒラギノ角ゴ ProN W3" pitchFamily="34" charset="-128"/>
                <a:cs typeface="メイリオ" pitchFamily="50" charset="-128"/>
              </a:rPr>
              <a:t>もらう状況</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例）政治家と官僚</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上司と部下</a:t>
            </a:r>
            <a:endParaRPr lang="en-US" altLang="ja-JP" sz="2000" b="0" dirty="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141755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本人／代理人モデル</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000" b="0" dirty="0" smtClean="0">
                <a:latin typeface="ヒラギノ角ゴ ProN W3" pitchFamily="34" charset="-128"/>
                <a:ea typeface="ヒラギノ角ゴ ProN W3" pitchFamily="34" charset="-128"/>
                <a:cs typeface="メイリオ" pitchFamily="50" charset="-128"/>
              </a:rPr>
              <a:t>本人が代理人をコントロールするのは</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実はあまり簡単</a:t>
            </a:r>
            <a:r>
              <a:rPr lang="ja-JP" altLang="en-US" sz="2000" b="0" dirty="0">
                <a:latin typeface="ヒラギノ角ゴ ProN W3" pitchFamily="34" charset="-128"/>
                <a:ea typeface="ヒラギノ角ゴ ProN W3" pitchFamily="34" charset="-128"/>
                <a:cs typeface="メイリオ" pitchFamily="50" charset="-128"/>
              </a:rPr>
              <a:t>で</a:t>
            </a:r>
            <a:r>
              <a:rPr lang="ja-JP" altLang="en-US" sz="2000" b="0" dirty="0" smtClean="0">
                <a:latin typeface="ヒラギノ角ゴ ProN W3" pitchFamily="34" charset="-128"/>
                <a:ea typeface="ヒラギノ角ゴ ProN W3" pitchFamily="34" charset="-128"/>
                <a:cs typeface="メイリオ" pitchFamily="50" charset="-128"/>
              </a:rPr>
              <a:t>ない</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代理人が勝手に行動することがある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3600" b="0" dirty="0">
                <a:latin typeface="ヒラギノ明朝 ProN W6" pitchFamily="18" charset="-128"/>
                <a:ea typeface="ヒラギノ明朝 ProN W6" pitchFamily="18" charset="-128"/>
                <a:cs typeface="メイリオ" pitchFamily="50" charset="-128"/>
              </a:rPr>
              <a:t>その理由</a:t>
            </a:r>
            <a:r>
              <a:rPr lang="ja-JP" altLang="en-US" sz="3600" b="0" dirty="0" smtClean="0">
                <a:latin typeface="ヒラギノ明朝 ProN W6" pitchFamily="18" charset="-128"/>
                <a:ea typeface="ヒラギノ明朝 ProN W6" pitchFamily="18" charset="-128"/>
                <a:cs typeface="メイリオ" pitchFamily="50" charset="-128"/>
              </a:rPr>
              <a:t>は？</a:t>
            </a:r>
            <a:endParaRPr lang="en-US" altLang="ja-JP" sz="3600" b="0" dirty="0">
              <a:latin typeface="ヒラギノ明朝 ProN W6" pitchFamily="18" charset="-128"/>
              <a:ea typeface="ヒラギノ明朝 ProN W6" pitchFamily="18" charset="-128"/>
              <a:cs typeface="メイリオ" pitchFamily="50" charset="-128"/>
            </a:endParaRPr>
          </a:p>
        </p:txBody>
      </p:sp>
    </p:spTree>
    <p:extLst>
      <p:ext uri="{BB962C8B-B14F-4D97-AF65-F5344CB8AC3E}">
        <p14:creationId xmlns:p14="http://schemas.microsoft.com/office/powerpoint/2010/main" xmlns="" val="84687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500"/>
                                  </p:stCondLst>
                                  <p:childTnLst>
                                    <p:set>
                                      <p:cBhvr>
                                        <p:cTn id="6" dur="1" fill="hold">
                                          <p:stCondLst>
                                            <p:cond delay="0"/>
                                          </p:stCondLst>
                                        </p:cTn>
                                        <p:tgtEl>
                                          <p:spTgt spid="11">
                                            <p:txEl>
                                              <p:pRg st="6" end="6"/>
                                            </p:txEl>
                                          </p:spTgt>
                                        </p:tgtEl>
                                        <p:attrNameLst>
                                          <p:attrName>style.visibility</p:attrName>
                                        </p:attrNameLst>
                                      </p:cBhvr>
                                      <p:to>
                                        <p:strVal val="visible"/>
                                      </p:to>
                                    </p:set>
                                    <p:animEffect transition="in" filter="wipe(down)">
                                      <p:cBhvr>
                                        <p:cTn id="7" dur="1500"/>
                                        <p:tgtEl>
                                          <p:spTgt spid="11">
                                            <p:txEl>
                                              <p:pRg st="6" end="6"/>
                                            </p:txEl>
                                          </p:spTgt>
                                        </p:tgtEl>
                                      </p:cBhvr>
                                    </p:animEffect>
                                  </p:childTnLst>
                                </p:cTn>
                              </p:par>
                            </p:childTnLst>
                          </p:cTn>
                        </p:par>
                        <p:par>
                          <p:cTn id="8" fill="hold">
                            <p:stCondLst>
                              <p:cond delay="2000"/>
                            </p:stCondLst>
                            <p:childTnLst>
                              <p:par>
                                <p:cTn id="9" presetID="22" presetClass="exit" presetSubtype="4" fill="hold" nodeType="afterEffect">
                                  <p:stCondLst>
                                    <p:cond delay="0"/>
                                  </p:stCondLst>
                                  <p:childTnLst>
                                    <p:animEffect transition="out" filter="wipe(down)">
                                      <p:cBhvr>
                                        <p:cTn id="10" dur="1500"/>
                                        <p:tgtEl>
                                          <p:spTgt spid="11">
                                            <p:txEl>
                                              <p:pRg st="6" end="6"/>
                                            </p:txEl>
                                          </p:spTgt>
                                        </p:tgtEl>
                                      </p:cBhvr>
                                    </p:animEffect>
                                    <p:set>
                                      <p:cBhvr>
                                        <p:cTn id="11" dur="1" fill="hold">
                                          <p:stCondLst>
                                            <p:cond delay="1499"/>
                                          </p:stCondLst>
                                        </p:cTn>
                                        <p:tgtEl>
                                          <p:spTgt spid="1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本人／代理人モデル</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r>
              <a:rPr lang="ja-JP" altLang="en-US" sz="2000" b="0" dirty="0" smtClean="0">
                <a:latin typeface="ヒラギノ角ゴ ProN W3" pitchFamily="34" charset="-128"/>
                <a:ea typeface="ヒラギノ角ゴ ProN W3" pitchFamily="34" charset="-128"/>
                <a:cs typeface="メイリオ" pitchFamily="50" charset="-128"/>
              </a:rPr>
              <a:t>１．情報の非対称性</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本人が代理人を逐一監視するのは</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コスト的に困難であるし</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そもそも代理を立てた意味がなくなりかねない</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２</a:t>
            </a:r>
            <a:r>
              <a:rPr lang="ja-JP" altLang="en-US" sz="2000" b="0" dirty="0" smtClean="0">
                <a:latin typeface="ヒラギノ角ゴ ProN W3" pitchFamily="34" charset="-128"/>
                <a:ea typeface="ヒラギノ角ゴ ProN W3" pitchFamily="34" charset="-128"/>
                <a:cs typeface="メイリオ" pitchFamily="50" charset="-128"/>
              </a:rPr>
              <a:t>．本人が複数存在する場合</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政治家は多数おり</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その中で合意がとれていることは少ない</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本人側の意見が割れていれば</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代理人への対応も不十分になりかねない</a:t>
            </a:r>
            <a:endParaRPr lang="en-US" altLang="ja-JP" sz="3600" b="0" dirty="0">
              <a:latin typeface="ヒラギノ明朝 ProN W6" pitchFamily="18" charset="-128"/>
              <a:ea typeface="ヒラギノ明朝 ProN W6" pitchFamily="18" charset="-128"/>
              <a:cs typeface="メイリオ" pitchFamily="50" charset="-128"/>
            </a:endParaRPr>
          </a:p>
        </p:txBody>
      </p:sp>
    </p:spTree>
    <p:extLst>
      <p:ext uri="{BB962C8B-B14F-4D97-AF65-F5344CB8AC3E}">
        <p14:creationId xmlns:p14="http://schemas.microsoft.com/office/powerpoint/2010/main" xmlns="" val="8258291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本人／代理人モデル</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800" b="0" dirty="0" smtClean="0">
                <a:latin typeface="ヒラギノ角ゴ ProN W3" pitchFamily="34" charset="-128"/>
                <a:ea typeface="ヒラギノ角ゴ ProN W3" pitchFamily="34" charset="-128"/>
                <a:cs typeface="メイリオ" pitchFamily="50" charset="-128"/>
              </a:rPr>
              <a:t>具体例</a:t>
            </a:r>
            <a:endParaRPr lang="en-US" altLang="ja-JP" sz="2800" b="0" dirty="0" smtClean="0">
              <a:latin typeface="ヒラギノ角ゴ ProN W3" pitchFamily="34" charset="-128"/>
              <a:ea typeface="ヒラギノ角ゴ ProN W3" pitchFamily="34" charset="-128"/>
              <a:cs typeface="メイリオ" pitchFamily="50" charset="-128"/>
            </a:endParaRPr>
          </a:p>
          <a:p>
            <a:pPr algn="ctr"/>
            <a:r>
              <a:rPr lang="ja-JP" altLang="en-US" sz="2800" b="0" dirty="0">
                <a:latin typeface="ヒラギノ角ゴ ProN W3" pitchFamily="34" charset="-128"/>
                <a:ea typeface="ヒラギノ角ゴ ProN W3" pitchFamily="34" charset="-128"/>
                <a:cs typeface="メイリオ" pitchFamily="50" charset="-128"/>
              </a:rPr>
              <a:t>中古車市場の</a:t>
            </a:r>
            <a:r>
              <a:rPr lang="ja-JP" altLang="en-US" sz="2800" b="0" dirty="0" smtClean="0">
                <a:latin typeface="ヒラギノ角ゴ ProN W3" pitchFamily="34" charset="-128"/>
                <a:ea typeface="ヒラギノ角ゴ ProN W3" pitchFamily="34" charset="-128"/>
                <a:cs typeface="メイリオ" pitchFamily="50" charset="-128"/>
              </a:rPr>
              <a:t>問題など</a:t>
            </a:r>
            <a:endParaRPr lang="en-US" altLang="ja-JP" sz="28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112625915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本人／代理人モデル</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r>
              <a:rPr lang="ja-JP" altLang="en-US" sz="2000" b="0" dirty="0" smtClean="0">
                <a:solidFill>
                  <a:srgbClr val="FF0000"/>
                </a:solidFill>
                <a:latin typeface="ヒラギノ角ゴ ProN W3" pitchFamily="34" charset="-128"/>
                <a:ea typeface="ヒラギノ角ゴ ProN W3" pitchFamily="34" charset="-128"/>
                <a:cs typeface="メイリオ" pitchFamily="50" charset="-128"/>
              </a:rPr>
              <a:t>マカピン</a:t>
            </a:r>
            <a:r>
              <a:rPr lang="ja-JP" altLang="en-US" sz="2000" b="0" dirty="0" smtClean="0">
                <a:latin typeface="ヒラギノ角ゴ ProN W3" pitchFamily="34" charset="-128"/>
                <a:ea typeface="ヒラギノ角ゴ ProN W3" pitchFamily="34" charset="-128"/>
                <a:cs typeface="メイリオ" pitchFamily="50" charset="-128"/>
              </a:rPr>
              <a:t>と</a:t>
            </a:r>
            <a:r>
              <a:rPr lang="ja-JP" altLang="en-US" sz="2000" b="0" dirty="0" smtClean="0">
                <a:solidFill>
                  <a:srgbClr val="FF0000"/>
                </a:solidFill>
                <a:latin typeface="ヒラギノ角ゴ ProN W3" pitchFamily="34" charset="-128"/>
                <a:ea typeface="ヒラギノ角ゴ ProN W3" pitchFamily="34" charset="-128"/>
                <a:cs typeface="メイリオ" pitchFamily="50" charset="-128"/>
              </a:rPr>
              <a:t>シュウォーツ</a:t>
            </a:r>
            <a:r>
              <a:rPr lang="ja-JP" altLang="en-US" sz="2000" b="0" dirty="0" smtClean="0">
                <a:latin typeface="ヒラギノ角ゴ ProN W3" pitchFamily="34" charset="-128"/>
                <a:ea typeface="ヒラギノ角ゴ ProN W3" pitchFamily="34" charset="-128"/>
                <a:cs typeface="メイリオ" pitchFamily="50" charset="-128"/>
              </a:rPr>
              <a:t>による監視の方法</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r>
              <a:rPr lang="ja-JP" altLang="en-US" sz="2000" b="0" dirty="0" smtClean="0">
                <a:latin typeface="ヒラギノ角ゴ ProN W3" pitchFamily="34" charset="-128"/>
                <a:ea typeface="ヒラギノ角ゴ ProN W3" pitchFamily="34" charset="-128"/>
                <a:cs typeface="メイリオ" pitchFamily="50" charset="-128"/>
              </a:rPr>
              <a:t>１）パトロール型</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smtClean="0">
                <a:latin typeface="ヒラギノ角ゴ ProN W3" pitchFamily="34" charset="-128"/>
                <a:ea typeface="ヒラギノ角ゴ ProN W3" pitchFamily="34" charset="-128"/>
                <a:cs typeface="メイリオ" pitchFamily="50" charset="-128"/>
              </a:rPr>
              <a:t>　　政治家が常に目を光らせている</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２</a:t>
            </a:r>
            <a:r>
              <a:rPr lang="ja-JP" altLang="en-US" sz="2000" b="0" dirty="0" smtClean="0">
                <a:latin typeface="ヒラギノ角ゴ ProN W3" pitchFamily="34" charset="-128"/>
                <a:ea typeface="ヒラギノ角ゴ ProN W3" pitchFamily="34" charset="-128"/>
                <a:cs typeface="メイリオ" pitchFamily="50" charset="-128"/>
              </a:rPr>
              <a:t>）火災報知器型</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利益団体などを利用し</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不都合があった場合には即座に</a:t>
            </a:r>
            <a:endParaRPr lang="en-US" altLang="ja-JP" sz="2000" b="0" dirty="0" smtClean="0">
              <a:latin typeface="ヒラギノ角ゴ ProN W3" pitchFamily="34" charset="-128"/>
              <a:ea typeface="ヒラギノ角ゴ ProN W3" pitchFamily="34" charset="-128"/>
              <a:cs typeface="メイリオ" pitchFamily="50" charset="-128"/>
            </a:endParaRPr>
          </a:p>
          <a:p>
            <a:r>
              <a:rPr lang="ja-JP" altLang="en-US" sz="2000" b="0" dirty="0">
                <a:latin typeface="ヒラギノ角ゴ ProN W3" pitchFamily="34" charset="-128"/>
                <a:ea typeface="ヒラギノ角ゴ ProN W3" pitchFamily="34" charset="-128"/>
                <a:cs typeface="メイリオ" pitchFamily="50" charset="-128"/>
              </a:rPr>
              <a:t>　</a:t>
            </a:r>
            <a:r>
              <a:rPr lang="ja-JP" altLang="en-US" sz="2000" b="0" dirty="0" smtClean="0">
                <a:latin typeface="ヒラギノ角ゴ ProN W3" pitchFamily="34" charset="-128"/>
                <a:ea typeface="ヒラギノ角ゴ ProN W3" pitchFamily="34" charset="-128"/>
                <a:cs typeface="メイリオ" pitchFamily="50" charset="-128"/>
              </a:rPr>
              <a:t>　政治家に報告がいくようにする</a:t>
            </a:r>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3350716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11">
                                            <p:txEl>
                                              <p:pRg st="0" end="0"/>
                                            </p:txEl>
                                          </p:spTgt>
                                        </p:tgtEl>
                                        <p:attrNameLst>
                                          <p:attrName>r</p:attrName>
                                        </p:attrNameLst>
                                      </p:cBhvr>
                                    </p:animRot>
                                    <p:animRot by="-240000">
                                      <p:cBhvr>
                                        <p:cTn id="7" dur="200" fill="hold">
                                          <p:stCondLst>
                                            <p:cond delay="200"/>
                                          </p:stCondLst>
                                        </p:cTn>
                                        <p:tgtEl>
                                          <p:spTgt spid="11">
                                            <p:txEl>
                                              <p:pRg st="0" end="0"/>
                                            </p:txEl>
                                          </p:spTgt>
                                        </p:tgtEl>
                                        <p:attrNameLst>
                                          <p:attrName>r</p:attrName>
                                        </p:attrNameLst>
                                      </p:cBhvr>
                                    </p:animRot>
                                    <p:animRot by="240000">
                                      <p:cBhvr>
                                        <p:cTn id="8" dur="200" fill="hold">
                                          <p:stCondLst>
                                            <p:cond delay="400"/>
                                          </p:stCondLst>
                                        </p:cTn>
                                        <p:tgtEl>
                                          <p:spTgt spid="11">
                                            <p:txEl>
                                              <p:pRg st="0" end="0"/>
                                            </p:txEl>
                                          </p:spTgt>
                                        </p:tgtEl>
                                        <p:attrNameLst>
                                          <p:attrName>r</p:attrName>
                                        </p:attrNameLst>
                                      </p:cBhvr>
                                    </p:animRot>
                                    <p:animRot by="-240000">
                                      <p:cBhvr>
                                        <p:cTn id="9" dur="200" fill="hold">
                                          <p:stCondLst>
                                            <p:cond delay="600"/>
                                          </p:stCondLst>
                                        </p:cTn>
                                        <p:tgtEl>
                                          <p:spTgt spid="11">
                                            <p:txEl>
                                              <p:pRg st="0" end="0"/>
                                            </p:txEl>
                                          </p:spTgt>
                                        </p:tgtEl>
                                        <p:attrNameLst>
                                          <p:attrName>r</p:attrName>
                                        </p:attrNameLst>
                                      </p:cBhvr>
                                    </p:animRot>
                                    <p:animRot by="120000">
                                      <p:cBhvr>
                                        <p:cTn id="10" dur="200" fill="hold">
                                          <p:stCondLst>
                                            <p:cond delay="800"/>
                                          </p:stCondLst>
                                        </p:cTn>
                                        <p:tgtEl>
                                          <p:spTgt spid="11">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カール・ドイチェ</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052736"/>
            <a:ext cx="7520940" cy="3816424"/>
          </a:xfrm>
        </p:spPr>
        <p:txBody>
          <a:bodyPr>
            <a:normAutofit/>
          </a:bodyPr>
          <a:lstStyle/>
          <a:p>
            <a:r>
              <a:rPr lang="ja-JP" altLang="en-US" sz="2000" b="0" dirty="0" smtClean="0">
                <a:latin typeface="ヒラギノ角ゴ ProN W3" pitchFamily="34" charset="-128"/>
                <a:ea typeface="ヒラギノ角ゴ ProN W3" pitchFamily="34" charset="-128"/>
                <a:cs typeface="Tarisaka Unicode MS" pitchFamily="2" charset="-128"/>
              </a:rPr>
              <a:t>そもそも近代化って何さ？</a:t>
            </a:r>
            <a:endParaRPr lang="en-US" altLang="ja-JP" sz="2000" b="0" dirty="0" smtClean="0">
              <a:latin typeface="ヒラギノ角ゴ ProN W3" pitchFamily="34" charset="-128"/>
              <a:ea typeface="ヒラギノ角ゴ ProN W3" pitchFamily="34" charset="-128"/>
              <a:cs typeface="Tarisaka Unicode MS" pitchFamily="2" charset="-128"/>
            </a:endParaRPr>
          </a:p>
          <a:p>
            <a:endParaRPr lang="en-US" altLang="ja-JP" sz="1400" b="0" dirty="0">
              <a:latin typeface="ヒラギノ角ゴ ProN W3" pitchFamily="34" charset="-128"/>
              <a:ea typeface="ヒラギノ角ゴ ProN W3" pitchFamily="34" charset="-128"/>
              <a:cs typeface="Tarisaka Unicode MS" pitchFamily="2" charset="-128"/>
            </a:endParaRPr>
          </a:p>
        </p:txBody>
      </p:sp>
      <p:graphicFrame>
        <p:nvGraphicFramePr>
          <p:cNvPr id="5" name="図表 4"/>
          <p:cNvGraphicFramePr/>
          <p:nvPr>
            <p:extLst>
              <p:ext uri="{D42A27DB-BD31-4B8C-83A1-F6EECF244321}">
                <p14:modId xmlns:p14="http://schemas.microsoft.com/office/powerpoint/2010/main" xmlns="" val="1872740839"/>
              </p:ext>
            </p:extLst>
          </p:nvPr>
        </p:nvGraphicFramePr>
        <p:xfrm>
          <a:off x="1547664" y="177281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08495945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kumimoji="1" lang="ja-JP" altLang="en-US" dirty="0" smtClean="0">
                <a:latin typeface="ヒラギノ角ゴ ProN W6" pitchFamily="34" charset="-128"/>
                <a:ea typeface="ヒラギノ角ゴ ProN W6" pitchFamily="34" charset="-128"/>
              </a:rPr>
              <a:t>本人／代理人モデル</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r>
              <a:rPr lang="ja-JP" altLang="en-US" sz="2000" b="0" dirty="0" smtClean="0">
                <a:latin typeface="ヒラギノ角ゴ ProN W3" pitchFamily="34" charset="-128"/>
                <a:ea typeface="ヒラギノ角ゴ ProN W3" pitchFamily="34" charset="-128"/>
                <a:cs typeface="メイリオ" pitchFamily="50" charset="-128"/>
              </a:rPr>
              <a:t>監視の問題点</a:t>
            </a:r>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政治家は結局票が欲しいので</a:t>
            </a: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票になる分野は良く監視しても</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ならない分野</a:t>
            </a:r>
            <a:r>
              <a:rPr lang="ja-JP" altLang="en-US" sz="2000" b="0" dirty="0" smtClean="0">
                <a:latin typeface="ヒラギノ角ゴ ProN W3" pitchFamily="34" charset="-128"/>
                <a:ea typeface="ヒラギノ角ゴ ProN W3" pitchFamily="34" charset="-128"/>
                <a:cs typeface="メイリオ" pitchFamily="50" charset="-128"/>
              </a:rPr>
              <a:t>は</a:t>
            </a:r>
            <a:r>
              <a:rPr lang="ja-JP" altLang="en-US" sz="2000" b="0" dirty="0">
                <a:latin typeface="ヒラギノ角ゴ ProN W3" pitchFamily="34" charset="-128"/>
                <a:ea typeface="ヒラギノ角ゴ ProN W3" pitchFamily="34" charset="-128"/>
                <a:cs typeface="メイリオ" pitchFamily="50" charset="-128"/>
              </a:rPr>
              <a:t>疎かに</a:t>
            </a:r>
            <a:r>
              <a:rPr lang="ja-JP" altLang="en-US" sz="2000" b="0" dirty="0" smtClean="0">
                <a:latin typeface="ヒラギノ角ゴ ProN W3" pitchFamily="34" charset="-128"/>
                <a:ea typeface="ヒラギノ角ゴ ProN W3" pitchFamily="34" charset="-128"/>
                <a:cs typeface="メイリオ" pitchFamily="50" charset="-128"/>
              </a:rPr>
              <a:t>なる</a:t>
            </a:r>
            <a:r>
              <a:rPr lang="ja-JP" altLang="en-US" sz="2000" b="0" dirty="0">
                <a:latin typeface="ヒラギノ角ゴ ProN W3" pitchFamily="34" charset="-128"/>
                <a:ea typeface="ヒラギノ角ゴ ProN W3" pitchFamily="34" charset="-128"/>
                <a:cs typeface="メイリオ" pitchFamily="50" charset="-128"/>
              </a:rPr>
              <a:t>というようなこと</a:t>
            </a:r>
            <a:r>
              <a:rPr lang="ja-JP" altLang="en-US" sz="2000" b="0" dirty="0" smtClean="0">
                <a:latin typeface="ヒラギノ角ゴ ProN W3" pitchFamily="34" charset="-128"/>
                <a:ea typeface="ヒラギノ角ゴ ProN W3" pitchFamily="34" charset="-128"/>
                <a:cs typeface="メイリオ" pitchFamily="50" charset="-128"/>
              </a:rPr>
              <a:t>も</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考えられる</a:t>
            </a:r>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2062198551"/>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rot="19140000">
            <a:off x="727321" y="1336790"/>
            <a:ext cx="6321316" cy="1674330"/>
          </a:xfrm>
        </p:spPr>
        <p:txBody>
          <a:bodyPr/>
          <a:lstStyle/>
          <a:p>
            <a:r>
              <a:rPr kumimoji="1" lang="ja-JP" altLang="en-US" sz="9600" dirty="0">
                <a:latin typeface="ヒラギノ明朝 ProN W6" pitchFamily="18" charset="-128"/>
                <a:ea typeface="ヒラギノ明朝 ProN W6" pitchFamily="18" charset="-128"/>
              </a:rPr>
              <a:t>５</a:t>
            </a:r>
            <a:r>
              <a:rPr kumimoji="1" lang="en-US" altLang="ja-JP" sz="9600" dirty="0" smtClean="0">
                <a:latin typeface="ヒラギノ明朝 ProN W6" pitchFamily="18" charset="-128"/>
                <a:ea typeface="ヒラギノ明朝 ProN W6" pitchFamily="18" charset="-128"/>
              </a:rPr>
              <a:t/>
            </a:r>
            <a:br>
              <a:rPr kumimoji="1" lang="en-US" altLang="ja-JP" sz="9600" dirty="0" smtClean="0">
                <a:latin typeface="ヒラギノ明朝 ProN W6" pitchFamily="18" charset="-128"/>
                <a:ea typeface="ヒラギノ明朝 ProN W6" pitchFamily="18" charset="-128"/>
              </a:rPr>
            </a:br>
            <a:r>
              <a:rPr kumimoji="1" lang="ja-JP" altLang="en-US" sz="9600" dirty="0" smtClean="0">
                <a:latin typeface="ヒラギノ明朝 ProN W6" pitchFamily="18" charset="-128"/>
                <a:ea typeface="ヒラギノ明朝 ProN W6" pitchFamily="18" charset="-128"/>
              </a:rPr>
              <a:t>福祉政策論</a:t>
            </a:r>
            <a:endParaRPr kumimoji="1" lang="ja-JP" altLang="en-US" sz="8800" dirty="0">
              <a:latin typeface="ヒラギノ明朝 ProN W6" pitchFamily="18" charset="-128"/>
              <a:ea typeface="ヒラギノ明朝 ProN W6" pitchFamily="18" charset="-128"/>
            </a:endParaRPr>
          </a:p>
        </p:txBody>
      </p:sp>
    </p:spTree>
    <p:extLst>
      <p:ext uri="{BB962C8B-B14F-4D97-AF65-F5344CB8AC3E}">
        <p14:creationId xmlns:p14="http://schemas.microsoft.com/office/powerpoint/2010/main" xmlns="" val="2435163987"/>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lang="ja-JP" altLang="en-US" dirty="0" smtClean="0">
                <a:latin typeface="ヒラギノ角ゴ ProN W6" pitchFamily="34" charset="-128"/>
                <a:ea typeface="ヒラギノ角ゴ ProN W6" pitchFamily="34" charset="-128"/>
              </a:rPr>
              <a:t>福祉政策の分類法</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r>
              <a:rPr lang="ja-JP" altLang="en-US" sz="2000" b="0" dirty="0" smtClean="0">
                <a:latin typeface="ヒラギノ角ゴ ProN W3" pitchFamily="34" charset="-128"/>
                <a:ea typeface="ヒラギノ角ゴ ProN W3" pitchFamily="34" charset="-128"/>
                <a:cs typeface="メイリオ" pitchFamily="50" charset="-128"/>
              </a:rPr>
              <a:t>以下の三種類の分類法が主流である</a:t>
            </a:r>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a:latin typeface="ヒラギノ角ゴ ProN W3" pitchFamily="34" charset="-128"/>
              <a:ea typeface="ヒラギノ角ゴ ProN W3" pitchFamily="34" charset="-128"/>
              <a:cs typeface="メイリオ" pitchFamily="50" charset="-128"/>
            </a:endParaRPr>
          </a:p>
          <a:p>
            <a:r>
              <a:rPr lang="ja-JP" altLang="en-US" sz="2000" b="0" dirty="0" smtClean="0">
                <a:latin typeface="ヒラギノ角ゴ ProN W3" pitchFamily="34" charset="-128"/>
                <a:ea typeface="ヒラギノ角ゴ ProN W3" pitchFamily="34" charset="-128"/>
                <a:cs typeface="メイリオ" pitchFamily="50" charset="-128"/>
              </a:rPr>
              <a:t>○機能に注目した分類</a:t>
            </a:r>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a:latin typeface="ヒラギノ角ゴ ProN W3" pitchFamily="34" charset="-128"/>
              <a:ea typeface="ヒラギノ角ゴ ProN W3" pitchFamily="34" charset="-128"/>
              <a:cs typeface="メイリオ" pitchFamily="50" charset="-128"/>
            </a:endParaRPr>
          </a:p>
          <a:p>
            <a:r>
              <a:rPr lang="ja-JP" altLang="en-US" sz="2000" b="0" dirty="0" smtClean="0">
                <a:latin typeface="ヒラギノ角ゴ ProN W3" pitchFamily="34" charset="-128"/>
                <a:ea typeface="ヒラギノ角ゴ ProN W3" pitchFamily="34" charset="-128"/>
                <a:cs typeface="メイリオ" pitchFamily="50" charset="-128"/>
              </a:rPr>
              <a:t>○給付の行い方による分類</a:t>
            </a:r>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a:latin typeface="ヒラギノ角ゴ ProN W3" pitchFamily="34" charset="-128"/>
              <a:ea typeface="ヒラギノ角ゴ ProN W3" pitchFamily="34" charset="-128"/>
              <a:cs typeface="メイリオ" pitchFamily="50" charset="-128"/>
            </a:endParaRPr>
          </a:p>
          <a:p>
            <a:r>
              <a:rPr lang="ja-JP" altLang="en-US" sz="2000" b="0" dirty="0" smtClean="0">
                <a:latin typeface="ヒラギノ角ゴ ProN W3" pitchFamily="34" charset="-128"/>
                <a:ea typeface="ヒラギノ角ゴ ProN W3" pitchFamily="34" charset="-128"/>
                <a:cs typeface="メイリオ" pitchFamily="50" charset="-128"/>
              </a:rPr>
              <a:t>○サービスの受け手による分類</a:t>
            </a:r>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106608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lang="ja-JP" altLang="en-US" dirty="0" smtClean="0">
                <a:latin typeface="ヒラギノ角ゴ ProN W6" pitchFamily="34" charset="-128"/>
                <a:ea typeface="ヒラギノ角ゴ ProN W6" pitchFamily="34" charset="-128"/>
              </a:rPr>
              <a:t>福祉政策の分類法</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r>
              <a:rPr lang="ja-JP" altLang="en-US" sz="2000" b="0" dirty="0" smtClean="0">
                <a:latin typeface="ヒラギノ角ゴ ProN W6" pitchFamily="34" charset="-128"/>
                <a:ea typeface="ヒラギノ角ゴ ProN W6" pitchFamily="34" charset="-128"/>
                <a:cs typeface="メイリオ" pitchFamily="50" charset="-128"/>
              </a:rPr>
              <a:t>○機能に注目した分類</a:t>
            </a:r>
            <a:endParaRPr lang="en-US" altLang="ja-JP" sz="2000" b="0" dirty="0" smtClean="0">
              <a:latin typeface="ヒラギノ角ゴ ProN W6" pitchFamily="34" charset="-128"/>
              <a:ea typeface="ヒラギノ角ゴ ProN W6" pitchFamily="34" charset="-128"/>
              <a:cs typeface="メイリオ" pitchFamily="50" charset="-128"/>
            </a:endParaRPr>
          </a:p>
          <a:p>
            <a:endParaRPr lang="en-US" altLang="ja-JP" sz="2000" b="0" dirty="0" smtClean="0">
              <a:latin typeface="ヒラギノ角ゴ ProN W3" pitchFamily="34" charset="-128"/>
              <a:ea typeface="ヒラギノ角ゴ ProN W3" pitchFamily="34" charset="-128"/>
              <a:cs typeface="メイリオ" pitchFamily="50" charset="-128"/>
            </a:endParaRPr>
          </a:p>
        </p:txBody>
      </p:sp>
      <p:pic>
        <p:nvPicPr>
          <p:cNvPr id="3074" name="図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1484784"/>
            <a:ext cx="6192688" cy="36145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1183304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lang="ja-JP" altLang="en-US" dirty="0" smtClean="0">
                <a:latin typeface="ヒラギノ角ゴ ProN W6" pitchFamily="34" charset="-128"/>
                <a:ea typeface="ヒラギノ角ゴ ProN W6" pitchFamily="34" charset="-128"/>
              </a:rPr>
              <a:t>福祉政策の分類法</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128572"/>
          </a:xfrm>
        </p:spPr>
        <p:txBody>
          <a:bodyPr>
            <a:noAutofit/>
          </a:bodyPr>
          <a:lstStyle/>
          <a:p>
            <a:r>
              <a:rPr lang="ja-JP" altLang="en-US" sz="2000" b="0" dirty="0" smtClean="0">
                <a:latin typeface="ヒラギノ角ゴ ProN W6" pitchFamily="34" charset="-128"/>
                <a:ea typeface="ヒラギノ角ゴ ProN W6" pitchFamily="34" charset="-128"/>
                <a:cs typeface="メイリオ" pitchFamily="50" charset="-128"/>
              </a:rPr>
              <a:t>○給付の行い方による分類</a:t>
            </a:r>
            <a:endParaRPr lang="en-US" altLang="ja-JP" sz="2000" b="0" dirty="0" smtClean="0">
              <a:latin typeface="ヒラギノ角ゴ ProN W6" pitchFamily="34" charset="-128"/>
              <a:ea typeface="ヒラギノ角ゴ ProN W6" pitchFamily="34" charset="-128"/>
              <a:cs typeface="メイリオ" pitchFamily="50" charset="-128"/>
            </a:endParaRPr>
          </a:p>
          <a:p>
            <a:r>
              <a:rPr lang="ja-JP" altLang="ja-JP" sz="2000" b="0" dirty="0">
                <a:latin typeface="ヒラギノ角ゴ ProN W3" pitchFamily="34" charset="-128"/>
                <a:ea typeface="ヒラギノ角ゴ ProN W3" pitchFamily="34" charset="-128"/>
              </a:rPr>
              <a:t>・公的扶助</a:t>
            </a:r>
          </a:p>
          <a:p>
            <a:r>
              <a:rPr lang="ja-JP" altLang="ja-JP" sz="2000" b="0" dirty="0">
                <a:latin typeface="ヒラギノ角ゴ ProN W3" pitchFamily="34" charset="-128"/>
                <a:ea typeface="ヒラギノ角ゴ ProN W3" pitchFamily="34" charset="-128"/>
              </a:rPr>
              <a:t>　　　国家が生活に困っている人を</a:t>
            </a:r>
            <a:r>
              <a:rPr lang="ja-JP" altLang="ja-JP" sz="2000" b="0" u="sng" dirty="0">
                <a:latin typeface="ヒラギノ角ゴ ProN W3" pitchFamily="34" charset="-128"/>
                <a:ea typeface="ヒラギノ角ゴ ProN W3" pitchFamily="34" charset="-128"/>
              </a:rPr>
              <a:t>無償</a:t>
            </a:r>
            <a:r>
              <a:rPr lang="ja-JP" altLang="ja-JP" sz="2000" b="0" dirty="0">
                <a:latin typeface="ヒラギノ角ゴ ProN W3" pitchFamily="34" charset="-128"/>
                <a:ea typeface="ヒラギノ角ゴ ProN W3" pitchFamily="34" charset="-128"/>
              </a:rPr>
              <a:t>で助ける</a:t>
            </a:r>
          </a:p>
          <a:p>
            <a:r>
              <a:rPr lang="ja-JP" altLang="ja-JP" sz="2000" b="0" dirty="0">
                <a:latin typeface="ヒラギノ角ゴ ProN W3" pitchFamily="34" charset="-128"/>
                <a:ea typeface="ヒラギノ角ゴ ProN W3" pitchFamily="34" charset="-128"/>
              </a:rPr>
              <a:t>・社会保険</a:t>
            </a:r>
          </a:p>
          <a:p>
            <a:r>
              <a:rPr lang="ja-JP" altLang="ja-JP" sz="2000" b="0" dirty="0">
                <a:latin typeface="ヒラギノ角ゴ ProN W3" pitchFamily="34" charset="-128"/>
                <a:ea typeface="ヒラギノ角ゴ ProN W3" pitchFamily="34" charset="-128"/>
              </a:rPr>
              <a:t>　　　病気・高齢化などにより仕事や生活が困難になったときに現金などにより生活の安定を図る</a:t>
            </a:r>
          </a:p>
          <a:p>
            <a:r>
              <a:rPr lang="ja-JP" altLang="ja-JP" sz="2000" b="0" dirty="0">
                <a:latin typeface="ヒラギノ角ゴ ProN W3" pitchFamily="34" charset="-128"/>
                <a:ea typeface="ヒラギノ角ゴ ProN W3" pitchFamily="34" charset="-128"/>
              </a:rPr>
              <a:t>・社会扶助</a:t>
            </a:r>
          </a:p>
          <a:p>
            <a:r>
              <a:rPr lang="ja-JP" altLang="en-US" sz="2000" b="0" dirty="0" smtClean="0">
                <a:latin typeface="ヒラギノ角ゴ ProN W3" pitchFamily="34" charset="-128"/>
                <a:ea typeface="ヒラギノ角ゴ ProN W3" pitchFamily="34" charset="-128"/>
              </a:rPr>
              <a:t>　　　</a:t>
            </a:r>
            <a:r>
              <a:rPr lang="ja-JP" altLang="ja-JP" sz="2000" b="0" dirty="0" smtClean="0">
                <a:latin typeface="ヒラギノ角ゴ ProN W3" pitchFamily="34" charset="-128"/>
                <a:ea typeface="ヒラギノ角ゴ ProN W3" pitchFamily="34" charset="-128"/>
              </a:rPr>
              <a:t>困って</a:t>
            </a:r>
            <a:r>
              <a:rPr lang="ja-JP" altLang="ja-JP" sz="2000" b="0" dirty="0">
                <a:latin typeface="ヒラギノ角ゴ ProN W3" pitchFamily="34" charset="-128"/>
                <a:ea typeface="ヒラギノ角ゴ ProN W3" pitchFamily="34" charset="-128"/>
              </a:rPr>
              <a:t>いるかどうかは不問、保険に入っていなくても給付される</a:t>
            </a:r>
          </a:p>
          <a:p>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3511833042"/>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lvl="0" indent="-342900">
              <a:spcBef>
                <a:spcPts val="800"/>
              </a:spcBef>
            </a:pPr>
            <a:r>
              <a:rPr lang="ja-JP" altLang="en-US" dirty="0" smtClean="0">
                <a:latin typeface="ヒラギノ角ゴ ProN W6" pitchFamily="34" charset="-128"/>
                <a:ea typeface="ヒラギノ角ゴ ProN W6" pitchFamily="34" charset="-128"/>
              </a:rPr>
              <a:t>福祉政策の分類法</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8069520" cy="4128572"/>
          </a:xfrm>
        </p:spPr>
        <p:txBody>
          <a:bodyPr>
            <a:noAutofit/>
          </a:bodyPr>
          <a:lstStyle/>
          <a:p>
            <a:r>
              <a:rPr lang="ja-JP" altLang="en-US" sz="2000" b="0" dirty="0" smtClean="0">
                <a:latin typeface="ヒラギノ角ゴ ProN W6" pitchFamily="34" charset="-128"/>
                <a:ea typeface="ヒラギノ角ゴ ProN W6" pitchFamily="34" charset="-128"/>
                <a:cs typeface="メイリオ" pitchFamily="50" charset="-128"/>
              </a:rPr>
              <a:t>○サービスの受け手による分類</a:t>
            </a:r>
            <a:endParaRPr lang="en-US" altLang="ja-JP" sz="2000" b="0" dirty="0" smtClean="0">
              <a:latin typeface="ヒラギノ角ゴ ProN W6" pitchFamily="34" charset="-128"/>
              <a:ea typeface="ヒラギノ角ゴ ProN W6" pitchFamily="34" charset="-128"/>
              <a:cs typeface="メイリオ" pitchFamily="50" charset="-128"/>
            </a:endParaRPr>
          </a:p>
          <a:p>
            <a:r>
              <a:rPr lang="ja-JP" altLang="ja-JP" sz="2000" b="0" dirty="0">
                <a:latin typeface="ヒラギノ角ゴ ProN W3" pitchFamily="34" charset="-128"/>
                <a:ea typeface="ヒラギノ角ゴ ProN W3" pitchFamily="34" charset="-128"/>
              </a:rPr>
              <a:t>・普遍主義</a:t>
            </a:r>
          </a:p>
          <a:p>
            <a:r>
              <a:rPr lang="ja-JP" altLang="ja-JP" sz="2000" b="0" dirty="0">
                <a:latin typeface="ヒラギノ角ゴ ProN W3" pitchFamily="34" charset="-128"/>
                <a:ea typeface="ヒラギノ角ゴ ProN W3" pitchFamily="34" charset="-128"/>
              </a:rPr>
              <a:t>　　</a:t>
            </a:r>
            <a:r>
              <a:rPr lang="ja-JP" altLang="ja-JP" sz="2000" b="0" dirty="0" smtClean="0">
                <a:latin typeface="ヒラギノ角ゴ ProN W3" pitchFamily="34" charset="-128"/>
                <a:ea typeface="ヒラギノ角ゴ ProN W3" pitchFamily="34" charset="-128"/>
              </a:rPr>
              <a:t>国民</a:t>
            </a:r>
            <a:r>
              <a:rPr lang="ja-JP" altLang="ja-JP" sz="2000" b="0" dirty="0">
                <a:latin typeface="ヒラギノ角ゴ ProN W3" pitchFamily="34" charset="-128"/>
                <a:ea typeface="ヒラギノ角ゴ ProN W3" pitchFamily="34" charset="-128"/>
              </a:rPr>
              <a:t>全員が負担をして、みんなが同じようなサービスを受けられるようにすべきという考え方</a:t>
            </a:r>
          </a:p>
          <a:p>
            <a:r>
              <a:rPr lang="ja-JP" altLang="ja-JP" sz="2000" b="0" dirty="0">
                <a:latin typeface="ヒラギノ角ゴ ProN W3" pitchFamily="34" charset="-128"/>
                <a:ea typeface="ヒラギノ角ゴ ProN W3" pitchFamily="34" charset="-128"/>
              </a:rPr>
              <a:t>　　</a:t>
            </a:r>
            <a:r>
              <a:rPr lang="ja-JP" altLang="ja-JP" sz="2000" b="0" dirty="0" smtClean="0">
                <a:latin typeface="ヒラギノ角ゴ ProN W3" pitchFamily="34" charset="-128"/>
                <a:ea typeface="ヒラギノ角ゴ ProN W3" pitchFamily="34" charset="-128"/>
              </a:rPr>
              <a:t>社会</a:t>
            </a:r>
            <a:r>
              <a:rPr lang="ja-JP" altLang="ja-JP" sz="2000" b="0" dirty="0">
                <a:latin typeface="ヒラギノ角ゴ ProN W3" pitchFamily="34" charset="-128"/>
                <a:ea typeface="ヒラギノ角ゴ ProN W3" pitchFamily="34" charset="-128"/>
              </a:rPr>
              <a:t>保険や社会扶助の考え方</a:t>
            </a:r>
          </a:p>
          <a:p>
            <a:r>
              <a:rPr lang="ja-JP" altLang="ja-JP" sz="2000" b="0" dirty="0">
                <a:latin typeface="ヒラギノ角ゴ ProN W3" pitchFamily="34" charset="-128"/>
                <a:ea typeface="ヒラギノ角ゴ ProN W3" pitchFamily="34" charset="-128"/>
              </a:rPr>
              <a:t>・選別主義</a:t>
            </a:r>
          </a:p>
          <a:p>
            <a:r>
              <a:rPr lang="ja-JP" altLang="ja-JP" sz="2000" b="0" dirty="0">
                <a:latin typeface="ヒラギノ角ゴ ProN W3" pitchFamily="34" charset="-128"/>
                <a:ea typeface="ヒラギノ角ゴ ProN W3" pitchFamily="34" charset="-128"/>
              </a:rPr>
              <a:t>　　</a:t>
            </a:r>
            <a:r>
              <a:rPr lang="ja-JP" altLang="ja-JP" sz="2000" b="0" dirty="0" smtClean="0">
                <a:latin typeface="ヒラギノ角ゴ ProN W3" pitchFamily="34" charset="-128"/>
                <a:ea typeface="ヒラギノ角ゴ ProN W3" pitchFamily="34" charset="-128"/>
              </a:rPr>
              <a:t>困って</a:t>
            </a:r>
            <a:r>
              <a:rPr lang="ja-JP" altLang="ja-JP" sz="2000" b="0" dirty="0">
                <a:latin typeface="ヒラギノ角ゴ ProN W3" pitchFamily="34" charset="-128"/>
                <a:ea typeface="ヒラギノ角ゴ ProN W3" pitchFamily="34" charset="-128"/>
              </a:rPr>
              <a:t>いる人にだけ福祉政策が提供されるべきで</a:t>
            </a:r>
            <a:r>
              <a:rPr lang="ja-JP" altLang="ja-JP" sz="2000" b="0" dirty="0" smtClean="0">
                <a:latin typeface="ヒラギノ角ゴ ProN W3" pitchFamily="34" charset="-128"/>
                <a:ea typeface="ヒラギノ角ゴ ProN W3" pitchFamily="34" charset="-128"/>
              </a:rPr>
              <a:t>ある</a:t>
            </a:r>
            <a:r>
              <a:rPr lang="ja-JP" altLang="en-US" sz="2000" b="0" dirty="0" smtClean="0">
                <a:latin typeface="ヒラギノ角ゴ ProN W3" pitchFamily="34" charset="-128"/>
                <a:ea typeface="ヒラギノ角ゴ ProN W3" pitchFamily="34" charset="-128"/>
              </a:rPr>
              <a:t>とする</a:t>
            </a:r>
            <a:endParaRPr lang="ja-JP" altLang="ja-JP" sz="2000" b="0" dirty="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　　</a:t>
            </a:r>
            <a:r>
              <a:rPr lang="ja-JP" altLang="ja-JP" sz="2000" b="0" dirty="0" smtClean="0">
                <a:latin typeface="ヒラギノ角ゴ ProN W3" pitchFamily="34" charset="-128"/>
                <a:ea typeface="ヒラギノ角ゴ ProN W3" pitchFamily="34" charset="-128"/>
              </a:rPr>
              <a:t>公的</a:t>
            </a:r>
            <a:r>
              <a:rPr lang="ja-JP" altLang="ja-JP" sz="2000" b="0" dirty="0">
                <a:latin typeface="ヒラギノ角ゴ ProN W3" pitchFamily="34" charset="-128"/>
                <a:ea typeface="ヒラギノ角ゴ ProN W3" pitchFamily="34" charset="-128"/>
              </a:rPr>
              <a:t>扶助の考え方がこれに近い</a:t>
            </a:r>
          </a:p>
          <a:p>
            <a:endParaRPr lang="en-US" altLang="ja-JP" sz="2000" b="0" dirty="0" smtClean="0">
              <a:latin typeface="ヒラギノ角ゴ ProN W6" pitchFamily="34" charset="-128"/>
              <a:ea typeface="ヒラギノ角ゴ ProN W6" pitchFamily="34" charset="-128"/>
              <a:cs typeface="メイリオ" pitchFamily="50" charset="-128"/>
            </a:endParaRPr>
          </a:p>
        </p:txBody>
      </p:sp>
    </p:spTree>
    <p:extLst>
      <p:ext uri="{BB962C8B-B14F-4D97-AF65-F5344CB8AC3E}">
        <p14:creationId xmlns:p14="http://schemas.microsoft.com/office/powerpoint/2010/main" xmlns="" val="351183304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indent="-342900">
              <a:spcBef>
                <a:spcPts val="800"/>
              </a:spcBef>
            </a:pPr>
            <a:r>
              <a:rPr lang="ja-JP" altLang="ja-JP" dirty="0">
                <a:solidFill>
                  <a:srgbClr val="FF0000"/>
                </a:solidFill>
                <a:latin typeface="ヒラギノ角ゴ ProN W6" pitchFamily="34" charset="-128"/>
                <a:ea typeface="ヒラギノ角ゴ ProN W6" pitchFamily="34" charset="-128"/>
              </a:rPr>
              <a:t>ハロルド・ウィレンスキー</a:t>
            </a:r>
            <a:r>
              <a:rPr lang="ja-JP" altLang="ja-JP" dirty="0">
                <a:latin typeface="ヒラギノ角ゴ ProN W6" pitchFamily="34" charset="-128"/>
                <a:ea typeface="ヒラギノ角ゴ ProN W6" pitchFamily="34" charset="-128"/>
              </a:rPr>
              <a:t>『福祉国家と平等</a:t>
            </a:r>
            <a:r>
              <a:rPr lang="ja-JP"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8069520" cy="4128572"/>
          </a:xfrm>
        </p:spPr>
        <p:txBody>
          <a:bodyPr>
            <a:noAutofit/>
          </a:bodyPr>
          <a:lstStyle/>
          <a:p>
            <a:r>
              <a:rPr lang="ja-JP" altLang="ja-JP" sz="2000" b="0" dirty="0">
                <a:latin typeface="ヒラギノ角ゴ ProN W3" pitchFamily="34" charset="-128"/>
                <a:ea typeface="ヒラギノ角ゴ ProN W3" pitchFamily="34" charset="-128"/>
              </a:rPr>
              <a:t>１９７０年代前半に世界６４カ国それぞれの国に於ける福祉サービスの水準を分析</a:t>
            </a:r>
          </a:p>
          <a:p>
            <a:r>
              <a:rPr lang="ja-JP" altLang="ja-JP" sz="2000" b="0" dirty="0">
                <a:latin typeface="ヒラギノ角ゴ ProN W3" pitchFamily="34" charset="-128"/>
                <a:ea typeface="ヒラギノ角ゴ ProN W3" pitchFamily="34" charset="-128"/>
              </a:rPr>
              <a:t>　</a:t>
            </a:r>
            <a:r>
              <a:rPr lang="en-US" altLang="ja-JP" sz="2000" b="0" dirty="0">
                <a:latin typeface="ヒラギノ角ゴ ProN W3" pitchFamily="34" charset="-128"/>
                <a:ea typeface="ヒラギノ角ゴ ProN W3" pitchFamily="34" charset="-128"/>
              </a:rPr>
              <a:t>GNP</a:t>
            </a:r>
            <a:r>
              <a:rPr lang="ja-JP" altLang="ja-JP" sz="2000" b="0" dirty="0">
                <a:latin typeface="ヒラギノ角ゴ ProN W3" pitchFamily="34" charset="-128"/>
                <a:ea typeface="ヒラギノ角ゴ ProN W3" pitchFamily="34" charset="-128"/>
              </a:rPr>
              <a:t>に占める政府の福祉関係支出をパーセンテージで分析</a:t>
            </a:r>
          </a:p>
          <a:p>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結果</a:t>
            </a:r>
            <a:endParaRPr lang="en-US" altLang="ja-JP" sz="2000" b="0" dirty="0" smtClean="0">
              <a:latin typeface="ヒラギノ角ゴ ProN W3" pitchFamily="34" charset="-128"/>
              <a:ea typeface="ヒラギノ角ゴ ProN W3" pitchFamily="34" charset="-128"/>
              <a:cs typeface="メイリオ" pitchFamily="50" charset="-128"/>
            </a:endParaRPr>
          </a:p>
          <a:p>
            <a:pPr algn="ctr"/>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ja-JP" sz="2000" b="0" dirty="0">
                <a:latin typeface="ヒラギノ角ゴ ProN W3" pitchFamily="34" charset="-128"/>
                <a:ea typeface="ヒラギノ角ゴ ProN W3" pitchFamily="34" charset="-128"/>
              </a:rPr>
              <a:t>経済が発達</a:t>
            </a:r>
            <a:r>
              <a:rPr lang="ja-JP" altLang="ja-JP" sz="2000" b="0" dirty="0" smtClean="0">
                <a:latin typeface="ヒラギノ角ゴ ProN W3" pitchFamily="34" charset="-128"/>
                <a:ea typeface="ヒラギノ角ゴ ProN W3" pitchFamily="34" charset="-128"/>
              </a:rPr>
              <a:t>した</a:t>
            </a:r>
            <a:r>
              <a:rPr lang="ja-JP" altLang="en-US" sz="2000" b="0" dirty="0" smtClean="0">
                <a:latin typeface="ヒラギノ角ゴ ProN W3" pitchFamily="34" charset="-128"/>
                <a:ea typeface="ヒラギノ角ゴ ProN W3" pitchFamily="34" charset="-128"/>
              </a:rPr>
              <a:t>国</a:t>
            </a:r>
            <a:r>
              <a:rPr lang="ja-JP" altLang="ja-JP" sz="2000" b="0" dirty="0" smtClean="0">
                <a:latin typeface="ヒラギノ角ゴ ProN W3" pitchFamily="34" charset="-128"/>
                <a:ea typeface="ヒラギノ角ゴ ProN W3" pitchFamily="34" charset="-128"/>
              </a:rPr>
              <a:t>ほど</a:t>
            </a:r>
            <a:r>
              <a:rPr lang="en-US" altLang="ja-JP" sz="2000" b="0" dirty="0">
                <a:latin typeface="ヒラギノ角ゴ ProN W3" pitchFamily="34" charset="-128"/>
                <a:ea typeface="ヒラギノ角ゴ ProN W3" pitchFamily="34" charset="-128"/>
              </a:rPr>
              <a:t>GNP</a:t>
            </a:r>
            <a:r>
              <a:rPr lang="ja-JP" altLang="ja-JP" sz="2000" b="0" dirty="0">
                <a:latin typeface="ヒラギノ角ゴ ProN W3" pitchFamily="34" charset="-128"/>
                <a:ea typeface="ヒラギノ角ゴ ProN W3" pitchFamily="34" charset="-128"/>
              </a:rPr>
              <a:t>に占める福祉支出の割合も高くなる</a:t>
            </a:r>
          </a:p>
          <a:p>
            <a:pPr algn="ctr"/>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2422500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indent="-342900">
              <a:spcBef>
                <a:spcPts val="800"/>
              </a:spcBef>
            </a:pPr>
            <a:r>
              <a:rPr lang="ja-JP" altLang="ja-JP" dirty="0">
                <a:solidFill>
                  <a:srgbClr val="FF0000"/>
                </a:solidFill>
                <a:latin typeface="ヒラギノ角ゴ ProN W6" pitchFamily="34" charset="-128"/>
                <a:ea typeface="ヒラギノ角ゴ ProN W6" pitchFamily="34" charset="-128"/>
              </a:rPr>
              <a:t>ハロルド・ウィレンスキー</a:t>
            </a:r>
            <a:r>
              <a:rPr lang="ja-JP" altLang="ja-JP" dirty="0">
                <a:latin typeface="ヒラギノ角ゴ ProN W6" pitchFamily="34" charset="-128"/>
                <a:ea typeface="ヒラギノ角ゴ ProN W6" pitchFamily="34" charset="-128"/>
              </a:rPr>
              <a:t>『福祉国家と平等</a:t>
            </a:r>
            <a:r>
              <a:rPr lang="ja-JP"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8069520" cy="4128572"/>
          </a:xfrm>
        </p:spPr>
        <p:txBody>
          <a:bodyPr>
            <a:noAutofit/>
          </a:bodyPr>
          <a:lstStyle/>
          <a:p>
            <a:pPr algn="ctr"/>
            <a:r>
              <a:rPr lang="ja-JP" altLang="ja-JP" sz="2000" b="0" dirty="0">
                <a:latin typeface="ヒラギノ角ゴ ProN W3" pitchFamily="34" charset="-128"/>
                <a:ea typeface="ヒラギノ角ゴ ProN W3" pitchFamily="34" charset="-128"/>
              </a:rPr>
              <a:t>家庭や地域社会で担われるのが普通だった福祉サービス</a:t>
            </a:r>
            <a:r>
              <a:rPr lang="ja-JP" altLang="ja-JP" sz="2000" b="0" dirty="0" smtClean="0">
                <a:latin typeface="ヒラギノ角ゴ ProN W3" pitchFamily="34" charset="-128"/>
                <a:ea typeface="ヒラギノ角ゴ ProN W3" pitchFamily="34" charset="-128"/>
              </a:rPr>
              <a:t>が</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産業化につれ</a:t>
            </a:r>
            <a:r>
              <a:rPr lang="ja-JP" altLang="ja-JP" sz="2000" b="0" dirty="0" smtClean="0">
                <a:latin typeface="ヒラギノ角ゴ ProN W3" pitchFamily="34" charset="-128"/>
                <a:ea typeface="ヒラギノ角ゴ ProN W3" pitchFamily="34" charset="-128"/>
              </a:rPr>
              <a:t>担いきれなくなる</a:t>
            </a:r>
          </a:p>
          <a:p>
            <a:pPr algn="ctr"/>
            <a:r>
              <a:rPr lang="ja-JP" altLang="ja-JP" sz="2000" b="0" dirty="0">
                <a:latin typeface="ヒラギノ角ゴ ProN W3" pitchFamily="34" charset="-128"/>
                <a:ea typeface="ヒラギノ角ゴ ProN W3" pitchFamily="34" charset="-128"/>
              </a:rPr>
              <a:t>　特に高齢者に対するサービスで顕著</a:t>
            </a:r>
          </a:p>
          <a:p>
            <a:pPr algn="ctr"/>
            <a:r>
              <a:rPr lang="ja-JP" altLang="ja-JP" sz="2000" b="0" dirty="0">
                <a:latin typeface="ヒラギノ角ゴ ProN W3" pitchFamily="34" charset="-128"/>
                <a:ea typeface="ヒラギノ角ゴ ProN W3" pitchFamily="34" charset="-128"/>
              </a:rPr>
              <a:t>　その</a:t>
            </a:r>
            <a:r>
              <a:rPr lang="ja-JP" altLang="ja-JP" sz="2000" b="0" dirty="0" smtClean="0">
                <a:latin typeface="ヒラギノ角ゴ ProN W3" pitchFamily="34" charset="-128"/>
                <a:ea typeface="ヒラギノ角ゴ ProN W3" pitchFamily="34" charset="-128"/>
              </a:rPr>
              <a:t>ため福祉</a:t>
            </a:r>
            <a:r>
              <a:rPr lang="ja-JP" altLang="ja-JP" sz="2000" b="0" dirty="0">
                <a:latin typeface="ヒラギノ角ゴ ProN W3" pitchFamily="34" charset="-128"/>
                <a:ea typeface="ヒラギノ角ゴ ProN W3" pitchFamily="34" charset="-128"/>
              </a:rPr>
              <a:t>国家</a:t>
            </a:r>
            <a:r>
              <a:rPr lang="ja-JP" altLang="ja-JP" sz="2000" b="0" dirty="0" smtClean="0">
                <a:latin typeface="ヒラギノ角ゴ ProN W3" pitchFamily="34" charset="-128"/>
                <a:ea typeface="ヒラギノ角ゴ ProN W3" pitchFamily="34" charset="-128"/>
              </a:rPr>
              <a:t>が</a:t>
            </a:r>
            <a:endParaRPr lang="en-US" altLang="ja-JP" sz="2000" b="0" dirty="0" smtClean="0">
              <a:latin typeface="ヒラギノ角ゴ ProN W3" pitchFamily="34" charset="-128"/>
              <a:ea typeface="ヒラギノ角ゴ ProN W3" pitchFamily="34" charset="-128"/>
            </a:endParaRPr>
          </a:p>
          <a:p>
            <a:pPr algn="ctr"/>
            <a:r>
              <a:rPr lang="ja-JP" altLang="ja-JP" sz="2000" b="0" dirty="0" smtClean="0">
                <a:latin typeface="ヒラギノ角ゴ ProN W3" pitchFamily="34" charset="-128"/>
                <a:ea typeface="ヒラギノ角ゴ ProN W3" pitchFamily="34" charset="-128"/>
              </a:rPr>
              <a:t>地域</a:t>
            </a:r>
            <a:r>
              <a:rPr lang="ja-JP" altLang="ja-JP" sz="2000" b="0" dirty="0">
                <a:latin typeface="ヒラギノ角ゴ ProN W3" pitchFamily="34" charset="-128"/>
                <a:ea typeface="ヒラギノ角ゴ ProN W3" pitchFamily="34" charset="-128"/>
              </a:rPr>
              <a:t>社会が担っていた福祉サービス</a:t>
            </a:r>
            <a:r>
              <a:rPr lang="ja-JP" altLang="ja-JP" sz="2000" b="0" dirty="0" smtClean="0">
                <a:latin typeface="ヒラギノ角ゴ ProN W3" pitchFamily="34" charset="-128"/>
                <a:ea typeface="ヒラギノ角ゴ ProN W3" pitchFamily="34" charset="-128"/>
              </a:rPr>
              <a:t>を</a:t>
            </a:r>
            <a:endParaRPr lang="en-US" altLang="ja-JP" sz="2000" b="0" dirty="0" smtClean="0">
              <a:latin typeface="ヒラギノ角ゴ ProN W3" pitchFamily="34" charset="-128"/>
              <a:ea typeface="ヒラギノ角ゴ ProN W3" pitchFamily="34" charset="-128"/>
            </a:endParaRPr>
          </a:p>
          <a:p>
            <a:pPr algn="ctr"/>
            <a:r>
              <a:rPr lang="ja-JP" altLang="ja-JP" sz="2000" b="0" dirty="0" smtClean="0">
                <a:latin typeface="ヒラギノ角ゴ ProN W3" pitchFamily="34" charset="-128"/>
                <a:ea typeface="ヒラギノ角ゴ ProN W3" pitchFamily="34" charset="-128"/>
              </a:rPr>
              <a:t>肩代わり</a:t>
            </a:r>
            <a:r>
              <a:rPr lang="ja-JP" altLang="ja-JP" sz="2000" b="0" dirty="0">
                <a:latin typeface="ヒラギノ角ゴ ProN W3" pitchFamily="34" charset="-128"/>
                <a:ea typeface="ヒラギノ角ゴ ProN W3" pitchFamily="34" charset="-128"/>
              </a:rPr>
              <a:t>せざるを得ない状況に</a:t>
            </a:r>
          </a:p>
          <a:p>
            <a:pPr algn="ctr"/>
            <a:r>
              <a:rPr lang="ja-JP" altLang="ja-JP" sz="2000" b="0" dirty="0">
                <a:latin typeface="ヒラギノ角ゴ ProN W3" pitchFamily="34" charset="-128"/>
                <a:ea typeface="ヒラギノ角ゴ ProN W3" pitchFamily="34" charset="-128"/>
              </a:rPr>
              <a:t>　→これが福祉支出の増大の正体</a:t>
            </a:r>
          </a:p>
        </p:txBody>
      </p:sp>
    </p:spTree>
    <p:extLst>
      <p:ext uri="{BB962C8B-B14F-4D97-AF65-F5344CB8AC3E}">
        <p14:creationId xmlns:p14="http://schemas.microsoft.com/office/powerpoint/2010/main" xmlns="" val="1291844360"/>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indent="-342900">
              <a:spcBef>
                <a:spcPts val="800"/>
              </a:spcBef>
            </a:pPr>
            <a:r>
              <a:rPr lang="ja-JP" altLang="ja-JP" dirty="0">
                <a:solidFill>
                  <a:srgbClr val="FF0000"/>
                </a:solidFill>
                <a:latin typeface="ヒラギノ角ゴ ProN W6" pitchFamily="34" charset="-128"/>
                <a:ea typeface="ヒラギノ角ゴ ProN W6" pitchFamily="34" charset="-128"/>
              </a:rPr>
              <a:t>ハロルド・ウィレンスキー</a:t>
            </a:r>
            <a:r>
              <a:rPr lang="ja-JP" altLang="ja-JP" dirty="0">
                <a:latin typeface="ヒラギノ角ゴ ProN W6" pitchFamily="34" charset="-128"/>
                <a:ea typeface="ヒラギノ角ゴ ProN W6" pitchFamily="34" charset="-128"/>
              </a:rPr>
              <a:t>『福祉国家と平等</a:t>
            </a:r>
            <a:r>
              <a:rPr lang="ja-JP"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8069520" cy="4128572"/>
          </a:xfrm>
        </p:spPr>
        <p:txBody>
          <a:bodyPr>
            <a:noAutofit/>
          </a:bodyPr>
          <a:lstStyle/>
          <a:p>
            <a:pPr algn="ctr"/>
            <a:r>
              <a:rPr lang="ja-JP" altLang="ja-JP" sz="2000" b="0" dirty="0">
                <a:latin typeface="ヒラギノ角ゴ ProN W3" pitchFamily="34" charset="-128"/>
                <a:ea typeface="ヒラギノ角ゴ ProN W3" pitchFamily="34" charset="-128"/>
              </a:rPr>
              <a:t>・</a:t>
            </a:r>
            <a:r>
              <a:rPr lang="ja-JP" altLang="ja-JP" sz="2000" b="0" dirty="0" smtClean="0">
                <a:latin typeface="ヒラギノ角ゴ ProN W3" pitchFamily="34" charset="-128"/>
                <a:ea typeface="ヒラギノ角ゴ ProN W3" pitchFamily="34" charset="-128"/>
              </a:rPr>
              <a:t>批判</a:t>
            </a: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ja-JP" sz="2000" b="0" dirty="0">
                <a:latin typeface="ヒラギノ角ゴ ProN W3" pitchFamily="34" charset="-128"/>
                <a:ea typeface="ヒラギノ角ゴ ProN W3" pitchFamily="34" charset="-128"/>
              </a:rPr>
              <a:t>　　　先進国だけに限って</a:t>
            </a:r>
            <a:r>
              <a:rPr lang="ja-JP" altLang="ja-JP" sz="2000" b="0" dirty="0" smtClean="0">
                <a:latin typeface="ヒラギノ角ゴ ProN W3" pitchFamily="34" charset="-128"/>
                <a:ea typeface="ヒラギノ角ゴ ProN W3" pitchFamily="34" charset="-128"/>
              </a:rPr>
              <a:t>みれば</a:t>
            </a:r>
            <a:endParaRPr lang="en-US" altLang="ja-JP" sz="2000" b="0" dirty="0" smtClean="0">
              <a:latin typeface="ヒラギノ角ゴ ProN W3" pitchFamily="34" charset="-128"/>
              <a:ea typeface="ヒラギノ角ゴ ProN W3" pitchFamily="34" charset="-128"/>
            </a:endParaRPr>
          </a:p>
          <a:p>
            <a:pPr algn="ctr"/>
            <a:r>
              <a:rPr lang="ja-JP" altLang="ja-JP" sz="2000" b="0" dirty="0" smtClean="0">
                <a:latin typeface="ヒラギノ角ゴ ProN W3" pitchFamily="34" charset="-128"/>
                <a:ea typeface="ヒラギノ角ゴ ProN W3" pitchFamily="34" charset="-128"/>
              </a:rPr>
              <a:t>必ず</a:t>
            </a:r>
            <a:r>
              <a:rPr lang="ja-JP" altLang="ja-JP" sz="2000" b="0" dirty="0">
                <a:latin typeface="ヒラギノ角ゴ ProN W3" pitchFamily="34" charset="-128"/>
                <a:ea typeface="ヒラギノ角ゴ ProN W3" pitchFamily="34" charset="-128"/>
              </a:rPr>
              <a:t>しもこの相関関係は成立しない</a:t>
            </a:r>
          </a:p>
          <a:p>
            <a:pPr algn="ctr"/>
            <a:r>
              <a:rPr lang="ja-JP" altLang="ja-JP" sz="2000" b="0" dirty="0">
                <a:latin typeface="ヒラギノ角ゴ ProN W3" pitchFamily="34" charset="-128"/>
                <a:ea typeface="ヒラギノ角ゴ ProN W3" pitchFamily="34" charset="-128"/>
              </a:rPr>
              <a:t>　　　先進国において福祉サービスの充実度</a:t>
            </a:r>
            <a:r>
              <a:rPr lang="ja-JP" altLang="ja-JP" sz="2000" b="0" dirty="0" smtClean="0">
                <a:latin typeface="ヒラギノ角ゴ ProN W3" pitchFamily="34" charset="-128"/>
                <a:ea typeface="ヒラギノ角ゴ ProN W3" pitchFamily="34" charset="-128"/>
              </a:rPr>
              <a:t>が</a:t>
            </a:r>
            <a:endParaRPr lang="en-US" altLang="ja-JP" sz="2000" b="0" dirty="0" smtClean="0">
              <a:latin typeface="ヒラギノ角ゴ ProN W3" pitchFamily="34" charset="-128"/>
              <a:ea typeface="ヒラギノ角ゴ ProN W3" pitchFamily="34" charset="-128"/>
            </a:endParaRPr>
          </a:p>
          <a:p>
            <a:pPr algn="ctr"/>
            <a:r>
              <a:rPr lang="ja-JP" altLang="ja-JP" sz="2000" b="0" dirty="0" smtClean="0">
                <a:latin typeface="ヒラギノ角ゴ ProN W3" pitchFamily="34" charset="-128"/>
                <a:ea typeface="ヒラギノ角ゴ ProN W3" pitchFamily="34" charset="-128"/>
              </a:rPr>
              <a:t>どういった</a:t>
            </a:r>
            <a:r>
              <a:rPr lang="ja-JP" altLang="ja-JP" sz="2000" b="0" dirty="0">
                <a:latin typeface="ヒラギノ角ゴ ProN W3" pitchFamily="34" charset="-128"/>
                <a:ea typeface="ヒラギノ角ゴ ProN W3" pitchFamily="34" charset="-128"/>
              </a:rPr>
              <a:t>要因により決定されるのか</a:t>
            </a:r>
            <a:r>
              <a:rPr lang="ja-JP" altLang="ja-JP" sz="2000" b="0" dirty="0" smtClean="0">
                <a:latin typeface="ヒラギノ角ゴ ProN W3" pitchFamily="34" charset="-128"/>
                <a:ea typeface="ヒラギノ角ゴ ProN W3" pitchFamily="34" charset="-128"/>
              </a:rPr>
              <a:t>は</a:t>
            </a:r>
            <a:endParaRPr lang="en-US" altLang="ja-JP" sz="2000" b="0" dirty="0" smtClean="0">
              <a:latin typeface="ヒラギノ角ゴ ProN W3" pitchFamily="34" charset="-128"/>
              <a:ea typeface="ヒラギノ角ゴ ProN W3" pitchFamily="34" charset="-128"/>
            </a:endParaRPr>
          </a:p>
          <a:p>
            <a:pPr algn="ctr"/>
            <a:r>
              <a:rPr lang="ja-JP" altLang="ja-JP" sz="2000" b="0" dirty="0" smtClean="0">
                <a:latin typeface="ヒラギノ角ゴ ProN W3" pitchFamily="34" charset="-128"/>
                <a:ea typeface="ヒラギノ角ゴ ProN W3" pitchFamily="34" charset="-128"/>
              </a:rPr>
              <a:t>この</a:t>
            </a:r>
            <a:r>
              <a:rPr lang="ja-JP" altLang="ja-JP" sz="2000" b="0" dirty="0">
                <a:latin typeface="ヒラギノ角ゴ ProN W3" pitchFamily="34" charset="-128"/>
                <a:ea typeface="ヒラギノ角ゴ ProN W3" pitchFamily="34" charset="-128"/>
              </a:rPr>
              <a:t>研究からは決定しきれない</a:t>
            </a:r>
          </a:p>
        </p:txBody>
      </p:sp>
    </p:spTree>
    <p:extLst>
      <p:ext uri="{BB962C8B-B14F-4D97-AF65-F5344CB8AC3E}">
        <p14:creationId xmlns:p14="http://schemas.microsoft.com/office/powerpoint/2010/main" xmlns="" val="4088515657"/>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620688"/>
            <a:ext cx="7997512" cy="548640"/>
          </a:xfrm>
        </p:spPr>
        <p:txBody>
          <a:bodyPr/>
          <a:lstStyle/>
          <a:p>
            <a:r>
              <a:rPr lang="ja-JP" altLang="ja-JP" dirty="0" smtClean="0">
                <a:solidFill>
                  <a:srgbClr val="FF0000"/>
                </a:solidFill>
                <a:latin typeface="ヒラギノ角ゴ ProN W6" pitchFamily="34" charset="-128"/>
                <a:ea typeface="ヒラギノ角ゴ ProN W6" pitchFamily="34" charset="-128"/>
              </a:rPr>
              <a:t>キャメロン</a:t>
            </a:r>
            <a:r>
              <a:rPr lang="en-US" altLang="ja-JP" dirty="0" smtClean="0">
                <a:solidFill>
                  <a:srgbClr val="FF0000"/>
                </a:solidFill>
                <a:latin typeface="ヒラギノ角ゴ ProN W6" pitchFamily="34" charset="-128"/>
                <a:ea typeface="ヒラギノ角ゴ ProN W6" pitchFamily="34" charset="-128"/>
              </a:rPr>
              <a:t/>
            </a:r>
            <a:br>
              <a:rPr lang="en-US" altLang="ja-JP" dirty="0" smtClean="0">
                <a:solidFill>
                  <a:srgbClr val="FF0000"/>
                </a:solidFill>
                <a:latin typeface="ヒラギノ角ゴ ProN W6" pitchFamily="34" charset="-128"/>
                <a:ea typeface="ヒラギノ角ゴ ProN W6" pitchFamily="34" charset="-128"/>
              </a:rPr>
            </a:br>
            <a:r>
              <a:rPr lang="en-US" altLang="ja-JP" dirty="0" smtClean="0">
                <a:latin typeface="ヒラギノ角ゴ ProN W6" pitchFamily="34" charset="-128"/>
                <a:ea typeface="ヒラギノ角ゴ ProN W6" pitchFamily="34" charset="-128"/>
              </a:rPr>
              <a:t>"</a:t>
            </a:r>
            <a:r>
              <a:rPr lang="en-US" altLang="ja-JP" dirty="0">
                <a:latin typeface="ヒラギノ角ゴ ProN W6" pitchFamily="34" charset="-128"/>
                <a:ea typeface="ヒラギノ角ゴ ProN W6" pitchFamily="34" charset="-128"/>
              </a:rPr>
              <a:t>The Expansion </a:t>
            </a:r>
            <a:r>
              <a:rPr lang="en-US" altLang="ja-JP" dirty="0" smtClean="0">
                <a:latin typeface="ヒラギノ角ゴ ProN W6" pitchFamily="34" charset="-128"/>
                <a:ea typeface="ヒラギノ角ゴ ProN W6" pitchFamily="34" charset="-128"/>
              </a:rPr>
              <a:t>of</a:t>
            </a:r>
            <a:br>
              <a:rPr lang="en-US" altLang="ja-JP" dirty="0" smtClean="0">
                <a:latin typeface="ヒラギノ角ゴ ProN W6" pitchFamily="34" charset="-128"/>
                <a:ea typeface="ヒラギノ角ゴ ProN W6" pitchFamily="34" charset="-128"/>
              </a:rPr>
            </a:br>
            <a:r>
              <a:rPr lang="en-US" altLang="ja-JP" dirty="0" smtClean="0">
                <a:latin typeface="ヒラギノ角ゴ ProN W6" pitchFamily="34" charset="-128"/>
                <a:ea typeface="ヒラギノ角ゴ ProN W6" pitchFamily="34" charset="-128"/>
              </a:rPr>
              <a:t> </a:t>
            </a:r>
            <a:r>
              <a:rPr lang="en-US" altLang="ja-JP" dirty="0">
                <a:latin typeface="ヒラギノ角ゴ ProN W6" pitchFamily="34" charset="-128"/>
                <a:ea typeface="ヒラギノ角ゴ ProN W6" pitchFamily="34" charset="-128"/>
              </a:rPr>
              <a:t>the Public Economy"</a:t>
            </a:r>
            <a:endParaRPr lang="ja-JP" altLang="ja-JP" dirty="0">
              <a:effectLst/>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556792"/>
            <a:ext cx="8069520" cy="3672408"/>
          </a:xfrm>
        </p:spPr>
        <p:txBody>
          <a:bodyPr>
            <a:noAutofit/>
          </a:bodyPr>
          <a:lstStyle/>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ja-JP" sz="2000" b="0" dirty="0" smtClean="0">
                <a:latin typeface="ヒラギノ角ゴ ProN W3" pitchFamily="34" charset="-128"/>
                <a:ea typeface="ヒラギノ角ゴ ProN W3" pitchFamily="34" charset="-128"/>
              </a:rPr>
              <a:t>１９６０</a:t>
            </a:r>
            <a:r>
              <a:rPr lang="ja-JP" altLang="ja-JP" sz="2000" b="0" dirty="0">
                <a:latin typeface="ヒラギノ角ゴ ProN W3" pitchFamily="34" charset="-128"/>
                <a:ea typeface="ヒラギノ角ゴ ProN W3" pitchFamily="34" charset="-128"/>
              </a:rPr>
              <a:t>～７５にかけての政府の税収の拡大を分析</a:t>
            </a:r>
          </a:p>
          <a:p>
            <a:pPr algn="ctr"/>
            <a:r>
              <a:rPr lang="ja-JP" altLang="ja-JP" sz="2000" b="0" dirty="0">
                <a:latin typeface="ヒラギノ角ゴ ProN W3" pitchFamily="34" charset="-128"/>
                <a:ea typeface="ヒラギノ角ゴ ProN W3" pitchFamily="34" charset="-128"/>
              </a:rPr>
              <a:t>　税収が拡大していれば</a:t>
            </a:r>
            <a:r>
              <a:rPr lang="ja-JP" altLang="ja-JP" sz="2000" b="0" dirty="0" smtClean="0">
                <a:latin typeface="ヒラギノ角ゴ ProN W3" pitchFamily="34" charset="-128"/>
                <a:ea typeface="ヒラギノ角ゴ ProN W3" pitchFamily="34" charset="-128"/>
              </a:rPr>
              <a:t>おそらく政府支出の拡大していると思われる</a:t>
            </a:r>
            <a:endParaRPr lang="en-US" altLang="ja-JP" sz="2000" b="0" dirty="0" smtClean="0">
              <a:latin typeface="ヒラギノ角ゴ ProN W3" pitchFamily="34" charset="-128"/>
              <a:ea typeface="ヒラギノ角ゴ ProN W3" pitchFamily="34" charset="-128"/>
            </a:endParaRPr>
          </a:p>
          <a:p>
            <a:pPr algn="ctr"/>
            <a:r>
              <a:rPr lang="ja-JP" altLang="ja-JP" sz="2000" b="0" dirty="0">
                <a:latin typeface="ヒラギノ角ゴ ProN W3" pitchFamily="34" charset="-128"/>
                <a:ea typeface="ヒラギノ角ゴ ProN W3" pitchFamily="34" charset="-128"/>
              </a:rPr>
              <a:t>先進１８カ国のみを分析</a:t>
            </a:r>
          </a:p>
          <a:p>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155873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カール・ドイチェ</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052736"/>
            <a:ext cx="7520940" cy="3816424"/>
          </a:xfrm>
        </p:spPr>
        <p:txBody>
          <a:bodyPr>
            <a:normAutofit/>
          </a:bodyPr>
          <a:lstStyle/>
          <a:p>
            <a:r>
              <a:rPr lang="ja-JP" altLang="en-US" sz="2000" b="0" dirty="0" smtClean="0">
                <a:latin typeface="ヒラギノ角ゴ ProN W3" pitchFamily="34" charset="-128"/>
                <a:ea typeface="ヒラギノ角ゴ ProN W3" pitchFamily="34" charset="-128"/>
                <a:cs typeface="Tarisaka Unicode MS" pitchFamily="2" charset="-128"/>
              </a:rPr>
              <a:t>そもそも近代化って何さ？</a:t>
            </a:r>
            <a:endParaRPr lang="en-US" altLang="ja-JP" sz="2000" b="0" dirty="0" smtClean="0">
              <a:latin typeface="ヒラギノ角ゴ ProN W3" pitchFamily="34" charset="-128"/>
              <a:ea typeface="ヒラギノ角ゴ ProN W3" pitchFamily="34" charset="-128"/>
              <a:cs typeface="Tarisaka Unicode MS" pitchFamily="2" charset="-128"/>
            </a:endParaRPr>
          </a:p>
          <a:p>
            <a:endParaRPr lang="en-US" altLang="ja-JP" sz="2000" b="0" dirty="0">
              <a:latin typeface="ヒラギノ角ゴ ProN W3" pitchFamily="34" charset="-128"/>
              <a:ea typeface="ヒラギノ角ゴ ProN W3" pitchFamily="34" charset="-128"/>
              <a:cs typeface="Tarisaka Unicode MS" pitchFamily="2" charset="-128"/>
            </a:endParaRPr>
          </a:p>
          <a:p>
            <a:pPr algn="ctr"/>
            <a:r>
              <a:rPr lang="ja-JP" altLang="en-US" sz="2000" b="0" dirty="0">
                <a:latin typeface="ヒラギノ角ゴ ProN W3" pitchFamily="34" charset="-128"/>
                <a:ea typeface="ヒラギノ角ゴ ProN W3" pitchFamily="34" charset="-128"/>
                <a:cs typeface="Tarisaka Unicode MS" pitchFamily="2" charset="-128"/>
              </a:rPr>
              <a:t>社会の変化に</a:t>
            </a:r>
            <a:r>
              <a:rPr lang="ja-JP" altLang="en-US" sz="2000" b="0" dirty="0" smtClean="0">
                <a:latin typeface="ヒラギノ角ゴ ProN W3" pitchFamily="34" charset="-128"/>
                <a:ea typeface="ヒラギノ角ゴ ProN W3" pitchFamily="34" charset="-128"/>
                <a:cs typeface="Tarisaka Unicode MS" pitchFamily="2" charset="-128"/>
              </a:rPr>
              <a:t>伴って</a:t>
            </a:r>
            <a:endParaRPr lang="en-US" altLang="ja-JP" sz="2000" b="0" dirty="0" smtClean="0">
              <a:latin typeface="ヒラギノ角ゴ ProN W3" pitchFamily="34" charset="-128"/>
              <a:ea typeface="ヒラギノ角ゴ ProN W3" pitchFamily="34" charset="-128"/>
              <a:cs typeface="Tarisaka Unicode MS" pitchFamily="2" charset="-128"/>
            </a:endParaRPr>
          </a:p>
          <a:p>
            <a:pPr algn="ctr"/>
            <a:r>
              <a:rPr lang="ja-JP" altLang="en-US" sz="2000" b="0" dirty="0">
                <a:latin typeface="ヒラギノ角ゴ ProN W3" pitchFamily="34" charset="-128"/>
                <a:ea typeface="ヒラギノ角ゴ ProN W3" pitchFamily="34" charset="-128"/>
                <a:cs typeface="Tarisaka Unicode MS" pitchFamily="2" charset="-128"/>
              </a:rPr>
              <a:t>国民</a:t>
            </a:r>
            <a:r>
              <a:rPr lang="ja-JP" altLang="en-US" sz="2000" b="0" dirty="0" smtClean="0">
                <a:latin typeface="ヒラギノ角ゴ ProN W3" pitchFamily="34" charset="-128"/>
                <a:ea typeface="ヒラギノ角ゴ ProN W3" pitchFamily="34" charset="-128"/>
                <a:cs typeface="Tarisaka Unicode MS" pitchFamily="2" charset="-128"/>
              </a:rPr>
              <a:t>の</a:t>
            </a:r>
            <a:endParaRPr lang="en-US" altLang="ja-JP" sz="2000" b="0" dirty="0" smtClean="0">
              <a:latin typeface="ヒラギノ角ゴ ProN W3" pitchFamily="34" charset="-128"/>
              <a:ea typeface="ヒラギノ角ゴ ProN W3" pitchFamily="34" charset="-128"/>
              <a:cs typeface="Tarisaka Unicode MS" pitchFamily="2" charset="-128"/>
            </a:endParaRPr>
          </a:p>
          <a:p>
            <a:pPr algn="ctr"/>
            <a:endParaRPr lang="en-US" altLang="ja-JP" sz="2000" b="0" dirty="0" smtClean="0">
              <a:latin typeface="ヒラギノ角ゴ ProN W3" pitchFamily="34" charset="-128"/>
              <a:ea typeface="ヒラギノ角ゴ ProN W3" pitchFamily="34" charset="-128"/>
              <a:cs typeface="Tarisaka Unicode MS" pitchFamily="2" charset="-128"/>
            </a:endParaRPr>
          </a:p>
          <a:p>
            <a:pPr algn="ctr"/>
            <a:r>
              <a:rPr lang="ja-JP" altLang="en-US" sz="2000" b="0" dirty="0" smtClean="0">
                <a:latin typeface="ヒラギノ角ゴ ProN W6" pitchFamily="34" charset="-128"/>
                <a:ea typeface="ヒラギノ角ゴ ProN W6" pitchFamily="34" charset="-128"/>
                <a:cs typeface="Tarisaka Unicode MS" pitchFamily="2" charset="-128"/>
              </a:rPr>
              <a:t>政治的要求</a:t>
            </a:r>
            <a:endParaRPr lang="en-US" altLang="ja-JP" sz="2000" b="0" dirty="0" smtClean="0">
              <a:latin typeface="ヒラギノ角ゴ ProN W6" pitchFamily="34" charset="-128"/>
              <a:ea typeface="ヒラギノ角ゴ ProN W6" pitchFamily="34" charset="-128"/>
              <a:cs typeface="Tarisaka Unicode MS" pitchFamily="2" charset="-128"/>
            </a:endParaRPr>
          </a:p>
          <a:p>
            <a:pPr algn="ctr"/>
            <a:endParaRPr lang="en-US" altLang="ja-JP" sz="2000" b="0" dirty="0" smtClean="0">
              <a:latin typeface="ヒラギノ角ゴ ProN W6" pitchFamily="34" charset="-128"/>
              <a:ea typeface="ヒラギノ角ゴ ProN W6" pitchFamily="34" charset="-128"/>
              <a:cs typeface="Tarisaka Unicode MS" pitchFamily="2" charset="-128"/>
            </a:endParaRPr>
          </a:p>
          <a:p>
            <a:pPr algn="ctr"/>
            <a:r>
              <a:rPr lang="ja-JP" altLang="en-US" sz="2000" b="0" dirty="0" smtClean="0">
                <a:latin typeface="ヒラギノ角ゴ ProN W3" pitchFamily="34" charset="-128"/>
                <a:ea typeface="ヒラギノ角ゴ ProN W3" pitchFamily="34" charset="-128"/>
                <a:cs typeface="Tarisaka Unicode MS" pitchFamily="2" charset="-128"/>
              </a:rPr>
              <a:t>が変化する</a:t>
            </a:r>
            <a:endParaRPr lang="en-US" altLang="ja-JP" sz="2000" b="0" dirty="0" smtClean="0">
              <a:latin typeface="ヒラギノ角ゴ ProN W3" pitchFamily="34" charset="-128"/>
              <a:ea typeface="ヒラギノ角ゴ ProN W3" pitchFamily="34" charset="-128"/>
              <a:cs typeface="Tarisaka Unicode MS" pitchFamily="2" charset="-128"/>
            </a:endParaRPr>
          </a:p>
          <a:p>
            <a:pPr algn="ctr"/>
            <a:endParaRPr lang="en-US" altLang="ja-JP" sz="2000" b="0" dirty="0" smtClean="0">
              <a:latin typeface="ヒラギノ角ゴ ProN W3" pitchFamily="34" charset="-128"/>
              <a:ea typeface="ヒラギノ角ゴ ProN W3" pitchFamily="34" charset="-128"/>
              <a:cs typeface="Tarisaka Unicode MS" pitchFamily="2" charset="-128"/>
            </a:endParaRPr>
          </a:p>
        </p:txBody>
      </p:sp>
    </p:spTree>
    <p:extLst>
      <p:ext uri="{BB962C8B-B14F-4D97-AF65-F5344CB8AC3E}">
        <p14:creationId xmlns:p14="http://schemas.microsoft.com/office/powerpoint/2010/main" xmlns="" val="133636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500"/>
                                  </p:stCondLst>
                                  <p:childTnLst>
                                    <p:animRot by="21600000">
                                      <p:cBhvr>
                                        <p:cTn id="6" dur="250" fill="hold"/>
                                        <p:tgtEl>
                                          <p:spTgt spid="3">
                                            <p:txEl>
                                              <p:pRg st="5" end="5"/>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620688"/>
            <a:ext cx="7997512" cy="548640"/>
          </a:xfrm>
        </p:spPr>
        <p:txBody>
          <a:bodyPr/>
          <a:lstStyle/>
          <a:p>
            <a:r>
              <a:rPr lang="ja-JP" altLang="ja-JP" dirty="0" smtClean="0">
                <a:solidFill>
                  <a:srgbClr val="FF0000"/>
                </a:solidFill>
                <a:latin typeface="ヒラギノ角ゴ ProN W6" pitchFamily="34" charset="-128"/>
                <a:ea typeface="ヒラギノ角ゴ ProN W6" pitchFamily="34" charset="-128"/>
              </a:rPr>
              <a:t>キャメロン</a:t>
            </a:r>
            <a:r>
              <a:rPr lang="en-US" altLang="ja-JP" dirty="0" smtClean="0">
                <a:solidFill>
                  <a:srgbClr val="FF0000"/>
                </a:solidFill>
                <a:latin typeface="ヒラギノ角ゴ ProN W6" pitchFamily="34" charset="-128"/>
                <a:ea typeface="ヒラギノ角ゴ ProN W6" pitchFamily="34" charset="-128"/>
              </a:rPr>
              <a:t/>
            </a:r>
            <a:br>
              <a:rPr lang="en-US" altLang="ja-JP" dirty="0" smtClean="0">
                <a:solidFill>
                  <a:srgbClr val="FF0000"/>
                </a:solidFill>
                <a:latin typeface="ヒラギノ角ゴ ProN W6" pitchFamily="34" charset="-128"/>
                <a:ea typeface="ヒラギノ角ゴ ProN W6" pitchFamily="34" charset="-128"/>
              </a:rPr>
            </a:br>
            <a:r>
              <a:rPr lang="en-US" altLang="ja-JP" dirty="0" smtClean="0">
                <a:latin typeface="ヒラギノ角ゴ ProN W6" pitchFamily="34" charset="-128"/>
                <a:ea typeface="ヒラギノ角ゴ ProN W6" pitchFamily="34" charset="-128"/>
              </a:rPr>
              <a:t>"</a:t>
            </a:r>
            <a:r>
              <a:rPr lang="en-US" altLang="ja-JP" dirty="0">
                <a:latin typeface="ヒラギノ角ゴ ProN W6" pitchFamily="34" charset="-128"/>
                <a:ea typeface="ヒラギノ角ゴ ProN W6" pitchFamily="34" charset="-128"/>
              </a:rPr>
              <a:t>The Expansion </a:t>
            </a:r>
            <a:r>
              <a:rPr lang="en-US" altLang="ja-JP" dirty="0" smtClean="0">
                <a:latin typeface="ヒラギノ角ゴ ProN W6" pitchFamily="34" charset="-128"/>
                <a:ea typeface="ヒラギノ角ゴ ProN W6" pitchFamily="34" charset="-128"/>
              </a:rPr>
              <a:t>of</a:t>
            </a:r>
            <a:br>
              <a:rPr lang="en-US" altLang="ja-JP" dirty="0" smtClean="0">
                <a:latin typeface="ヒラギノ角ゴ ProN W6" pitchFamily="34" charset="-128"/>
                <a:ea typeface="ヒラギノ角ゴ ProN W6" pitchFamily="34" charset="-128"/>
              </a:rPr>
            </a:br>
            <a:r>
              <a:rPr lang="en-US" altLang="ja-JP" dirty="0" smtClean="0">
                <a:latin typeface="ヒラギノ角ゴ ProN W6" pitchFamily="34" charset="-128"/>
                <a:ea typeface="ヒラギノ角ゴ ProN W6" pitchFamily="34" charset="-128"/>
              </a:rPr>
              <a:t> </a:t>
            </a:r>
            <a:r>
              <a:rPr lang="en-US" altLang="ja-JP" dirty="0">
                <a:latin typeface="ヒラギノ角ゴ ProN W6" pitchFamily="34" charset="-128"/>
                <a:ea typeface="ヒラギノ角ゴ ProN W6" pitchFamily="34" charset="-128"/>
              </a:rPr>
              <a:t>the Public Economy"</a:t>
            </a:r>
            <a:endParaRPr lang="ja-JP" altLang="ja-JP" dirty="0">
              <a:effectLst/>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556792"/>
            <a:ext cx="8069520" cy="3672408"/>
          </a:xfrm>
        </p:spPr>
        <p:txBody>
          <a:bodyPr>
            <a:noAutofit/>
          </a:bodyPr>
          <a:lstStyle/>
          <a:p>
            <a:r>
              <a:rPr lang="ja-JP" altLang="ja-JP" sz="2000" b="0" dirty="0">
                <a:latin typeface="ヒラギノ角ゴ ProN W3" pitchFamily="34" charset="-128"/>
                <a:ea typeface="ヒラギノ角ゴ ProN W3" pitchFamily="34" charset="-128"/>
              </a:rPr>
              <a:t>・結論</a:t>
            </a:r>
          </a:p>
          <a:p>
            <a:r>
              <a:rPr lang="ja-JP" altLang="ja-JP" sz="2000" b="0" dirty="0">
                <a:latin typeface="ヒラギノ角ゴ ProN W3" pitchFamily="34" charset="-128"/>
                <a:ea typeface="ヒラギノ角ゴ ProN W3" pitchFamily="34" charset="-128"/>
              </a:rPr>
              <a:t>　　１９６０年時点でより経済の開放性の高かった国ほど調査時期での税収の伸びも</a:t>
            </a:r>
            <a:r>
              <a:rPr lang="ja-JP" altLang="ja-JP" sz="2000" b="0" dirty="0" smtClean="0">
                <a:latin typeface="ヒラギノ角ゴ ProN W3" pitchFamily="34" charset="-128"/>
                <a:ea typeface="ヒラギノ角ゴ ProN W3" pitchFamily="34" charset="-128"/>
              </a:rPr>
              <a:t>大きかった</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lang="ja-JP" altLang="ja-JP" sz="2000" b="0" dirty="0">
                <a:latin typeface="ヒラギノ角ゴ ProN W3" pitchFamily="34" charset="-128"/>
                <a:ea typeface="ヒラギノ角ゴ ProN W3" pitchFamily="34" charset="-128"/>
              </a:rPr>
              <a:t>この時期にどれだけ経済成長が起こったかとどれだけ税収が拡大したかはあまり関係ない</a:t>
            </a:r>
          </a:p>
          <a:p>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29379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99592" y="620688"/>
            <a:ext cx="7997512" cy="548640"/>
          </a:xfrm>
        </p:spPr>
        <p:txBody>
          <a:bodyPr/>
          <a:lstStyle/>
          <a:p>
            <a:r>
              <a:rPr lang="ja-JP" altLang="ja-JP" dirty="0" smtClean="0">
                <a:solidFill>
                  <a:srgbClr val="FF0000"/>
                </a:solidFill>
                <a:latin typeface="ヒラギノ角ゴ ProN W6" pitchFamily="34" charset="-128"/>
                <a:ea typeface="ヒラギノ角ゴ ProN W6" pitchFamily="34" charset="-128"/>
              </a:rPr>
              <a:t>キャメロン</a:t>
            </a:r>
            <a:r>
              <a:rPr lang="en-US" altLang="ja-JP" dirty="0" smtClean="0">
                <a:solidFill>
                  <a:srgbClr val="FF0000"/>
                </a:solidFill>
                <a:latin typeface="ヒラギノ角ゴ ProN W6" pitchFamily="34" charset="-128"/>
                <a:ea typeface="ヒラギノ角ゴ ProN W6" pitchFamily="34" charset="-128"/>
              </a:rPr>
              <a:t/>
            </a:r>
            <a:br>
              <a:rPr lang="en-US" altLang="ja-JP" dirty="0" smtClean="0">
                <a:solidFill>
                  <a:srgbClr val="FF0000"/>
                </a:solidFill>
                <a:latin typeface="ヒラギノ角ゴ ProN W6" pitchFamily="34" charset="-128"/>
                <a:ea typeface="ヒラギノ角ゴ ProN W6" pitchFamily="34" charset="-128"/>
              </a:rPr>
            </a:br>
            <a:r>
              <a:rPr lang="en-US" altLang="ja-JP" dirty="0" smtClean="0">
                <a:latin typeface="ヒラギノ角ゴ ProN W6" pitchFamily="34" charset="-128"/>
                <a:ea typeface="ヒラギノ角ゴ ProN W6" pitchFamily="34" charset="-128"/>
              </a:rPr>
              <a:t>"</a:t>
            </a:r>
            <a:r>
              <a:rPr lang="en-US" altLang="ja-JP" dirty="0">
                <a:latin typeface="ヒラギノ角ゴ ProN W6" pitchFamily="34" charset="-128"/>
                <a:ea typeface="ヒラギノ角ゴ ProN W6" pitchFamily="34" charset="-128"/>
              </a:rPr>
              <a:t>The Expansion </a:t>
            </a:r>
            <a:r>
              <a:rPr lang="en-US" altLang="ja-JP" dirty="0" smtClean="0">
                <a:latin typeface="ヒラギノ角ゴ ProN W6" pitchFamily="34" charset="-128"/>
                <a:ea typeface="ヒラギノ角ゴ ProN W6" pitchFamily="34" charset="-128"/>
              </a:rPr>
              <a:t>of</a:t>
            </a:r>
            <a:br>
              <a:rPr lang="en-US" altLang="ja-JP" dirty="0" smtClean="0">
                <a:latin typeface="ヒラギノ角ゴ ProN W6" pitchFamily="34" charset="-128"/>
                <a:ea typeface="ヒラギノ角ゴ ProN W6" pitchFamily="34" charset="-128"/>
              </a:rPr>
            </a:br>
            <a:r>
              <a:rPr lang="en-US" altLang="ja-JP" dirty="0" smtClean="0">
                <a:latin typeface="ヒラギノ角ゴ ProN W6" pitchFamily="34" charset="-128"/>
                <a:ea typeface="ヒラギノ角ゴ ProN W6" pitchFamily="34" charset="-128"/>
              </a:rPr>
              <a:t> </a:t>
            </a:r>
            <a:r>
              <a:rPr lang="en-US" altLang="ja-JP" dirty="0">
                <a:latin typeface="ヒラギノ角ゴ ProN W6" pitchFamily="34" charset="-128"/>
                <a:ea typeface="ヒラギノ角ゴ ProN W6" pitchFamily="34" charset="-128"/>
              </a:rPr>
              <a:t>the Public Economy"</a:t>
            </a:r>
            <a:endParaRPr lang="ja-JP" altLang="ja-JP" dirty="0">
              <a:effectLst/>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556792"/>
            <a:ext cx="8069520" cy="3672408"/>
          </a:xfrm>
        </p:spPr>
        <p:txBody>
          <a:bodyPr>
            <a:noAutofit/>
          </a:bodyPr>
          <a:lstStyle/>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ja-JP" sz="2000" b="0" dirty="0" smtClean="0">
                <a:latin typeface="ヒラギノ角ゴ ProN W3" pitchFamily="34" charset="-128"/>
                <a:ea typeface="ヒラギノ角ゴ ProN W3" pitchFamily="34" charset="-128"/>
              </a:rPr>
              <a:t>経済</a:t>
            </a:r>
            <a:r>
              <a:rPr lang="ja-JP" altLang="ja-JP" sz="2000" b="0" dirty="0">
                <a:latin typeface="ヒラギノ角ゴ ProN W3" pitchFamily="34" charset="-128"/>
                <a:ea typeface="ヒラギノ角ゴ ProN W3" pitchFamily="34" charset="-128"/>
              </a:rPr>
              <a:t>の開放性</a:t>
            </a:r>
            <a:r>
              <a:rPr lang="ja-JP" altLang="ja-JP"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ja-JP" sz="2000" b="0" dirty="0" smtClean="0">
                <a:latin typeface="ヒラギノ角ゴ ProN W3" pitchFamily="34" charset="-128"/>
                <a:ea typeface="ヒラギノ角ゴ ProN W3" pitchFamily="34" charset="-128"/>
              </a:rPr>
              <a:t>貿易</a:t>
            </a:r>
            <a:r>
              <a:rPr lang="ja-JP" altLang="ja-JP" sz="2000" b="0" dirty="0">
                <a:latin typeface="ヒラギノ角ゴ ProN W3" pitchFamily="34" charset="-128"/>
                <a:ea typeface="ヒラギノ角ゴ ProN W3" pitchFamily="34" charset="-128"/>
              </a:rPr>
              <a:t>依存度（</a:t>
            </a:r>
            <a:r>
              <a:rPr lang="en-US" altLang="ja-JP" sz="2000" b="0" dirty="0">
                <a:latin typeface="ヒラギノ角ゴ ProN W3" pitchFamily="34" charset="-128"/>
                <a:ea typeface="ヒラギノ角ゴ ProN W3" pitchFamily="34" charset="-128"/>
              </a:rPr>
              <a:t>GDP</a:t>
            </a:r>
            <a:r>
              <a:rPr lang="ja-JP" altLang="ja-JP" sz="2000" b="0" dirty="0">
                <a:latin typeface="ヒラギノ角ゴ ProN W3" pitchFamily="34" charset="-128"/>
                <a:ea typeface="ヒラギノ角ゴ ProN W3" pitchFamily="34" charset="-128"/>
              </a:rPr>
              <a:t>に占める輸出の輸入の和の比率）で計測</a:t>
            </a:r>
            <a:endParaRPr lang="ja-JP" altLang="ja-JP" sz="2000" b="0" dirty="0">
              <a:effectLst/>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484343508"/>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1695088"/>
          </a:xfrm>
        </p:spPr>
        <p:txBody>
          <a:bodyPr/>
          <a:lstStyle/>
          <a:p>
            <a:pPr marL="342900" indent="-342900">
              <a:spcBef>
                <a:spcPts val="800"/>
              </a:spcBef>
            </a:pPr>
            <a:r>
              <a:rPr lang="ja-JP" altLang="en-US" dirty="0" smtClean="0">
                <a:solidFill>
                  <a:srgbClr val="FF0000"/>
                </a:solidFill>
                <a:latin typeface="ヒラギノ角ゴ ProN W6" pitchFamily="34" charset="-128"/>
                <a:ea typeface="ヒラギノ角ゴ ProN W6" pitchFamily="34" charset="-128"/>
              </a:rPr>
              <a:t>ローウィ</a:t>
            </a:r>
            <a:r>
              <a:rPr lang="en-US" altLang="ja-JP" dirty="0" smtClean="0">
                <a:latin typeface="ヒラギノ角ゴ ProN W6" pitchFamily="34" charset="-128"/>
                <a:ea typeface="ヒラギノ角ゴ ProN W6" pitchFamily="34" charset="-128"/>
              </a:rPr>
              <a:t/>
            </a:r>
            <a:br>
              <a:rPr lang="en-US" altLang="ja-JP" dirty="0" smtClean="0">
                <a:latin typeface="ヒラギノ角ゴ ProN W6" pitchFamily="34" charset="-128"/>
                <a:ea typeface="ヒラギノ角ゴ ProN W6" pitchFamily="34" charset="-128"/>
              </a:rPr>
            </a:br>
            <a:r>
              <a:rPr lang="en-US" altLang="ja-JP" dirty="0" smtClean="0"/>
              <a:t>"</a:t>
            </a:r>
            <a:r>
              <a:rPr lang="en-US" altLang="ja-JP" dirty="0"/>
              <a:t>American </a:t>
            </a:r>
            <a:r>
              <a:rPr lang="en-US" altLang="ja-JP" dirty="0" err="1"/>
              <a:t>Buiness</a:t>
            </a:r>
            <a:r>
              <a:rPr lang="en-US" altLang="ja-JP" dirty="0"/>
              <a:t>, Public Policy, Case-Studies, and </a:t>
            </a:r>
            <a:r>
              <a:rPr lang="en-US" altLang="ja-JP" dirty="0" err="1"/>
              <a:t>Politicfal</a:t>
            </a:r>
            <a:r>
              <a:rPr lang="en-US" altLang="ja-JP" dirty="0"/>
              <a:t> Theory"</a:t>
            </a:r>
            <a:br>
              <a:rPr lang="en-US" altLang="ja-JP" dirty="0"/>
            </a:b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844824"/>
            <a:ext cx="8069520" cy="3384376"/>
          </a:xfrm>
        </p:spPr>
        <p:txBody>
          <a:bodyPr>
            <a:noAutofit/>
          </a:bodyPr>
          <a:lstStyle/>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r"/>
            <a:r>
              <a:rPr lang="en-US" altLang="ja-JP" sz="2000" b="0" dirty="0" smtClean="0">
                <a:latin typeface="ヒラギノ角ゴ ProN W3" pitchFamily="34" charset="-128"/>
                <a:ea typeface="ヒラギノ角ゴ ProN W3" pitchFamily="34" charset="-128"/>
              </a:rPr>
              <a:t>…</a:t>
            </a:r>
            <a:r>
              <a:rPr lang="ja-JP" altLang="en-US" sz="2000" b="0" dirty="0" smtClean="0">
                <a:latin typeface="ヒラギノ角ゴ ProN W3" pitchFamily="34" charset="-128"/>
                <a:ea typeface="ヒラギノ角ゴ ProN W3" pitchFamily="34" charset="-128"/>
              </a:rPr>
              <a:t>長い。</a:t>
            </a:r>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55648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500"/>
                                  </p:stCondLst>
                                  <p:childTnLst>
                                    <p:set>
                                      <p:cBhvr>
                                        <p:cTn id="13" dur="1" fill="hold">
                                          <p:stCondLst>
                                            <p:cond delay="0"/>
                                          </p:stCondLst>
                                        </p:cTn>
                                        <p:tgtEl>
                                          <p:spTgt spid="11">
                                            <p:txEl>
                                              <p:pRg st="7" end="7"/>
                                            </p:txEl>
                                          </p:spTgt>
                                        </p:tgtEl>
                                        <p:attrNameLst>
                                          <p:attrName>style.visibility</p:attrName>
                                        </p:attrNameLst>
                                      </p:cBhvr>
                                      <p:to>
                                        <p:strVal val="visible"/>
                                      </p:to>
                                    </p:set>
                                    <p:animEffect transition="in" filter="fade">
                                      <p:cBhvr>
                                        <p:cTn id="14" dur="1000"/>
                                        <p:tgtEl>
                                          <p:spTgt spid="1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indent="-342900">
              <a:spcBef>
                <a:spcPts val="800"/>
              </a:spcBef>
            </a:pPr>
            <a:r>
              <a:rPr lang="ja-JP" altLang="en-US" dirty="0" smtClean="0">
                <a:solidFill>
                  <a:srgbClr val="FF0000"/>
                </a:solidFill>
                <a:latin typeface="ヒラギノ角ゴ ProN W6" pitchFamily="34" charset="-128"/>
                <a:ea typeface="ヒラギノ角ゴ ProN W6" pitchFamily="34" charset="-128"/>
              </a:rPr>
              <a:t>ローウィ </a:t>
            </a:r>
            <a:r>
              <a:rPr lang="en-US" altLang="ja-JP" dirty="0" smtClean="0">
                <a:latin typeface="ヒラギノ角ゴ ProN W6" pitchFamily="34" charset="-128"/>
                <a:ea typeface="ヒラギノ角ゴ ProN W6" pitchFamily="34" charset="-128"/>
              </a:rPr>
              <a:t>“</a:t>
            </a:r>
            <a:r>
              <a:rPr lang="en-US" altLang="ja-JP" dirty="0" err="1" smtClean="0">
                <a:latin typeface="ヒラギノ角ゴ ProN W6" pitchFamily="34" charset="-128"/>
                <a:ea typeface="ヒラギノ角ゴ ProN W6" pitchFamily="34" charset="-128"/>
              </a:rPr>
              <a:t>Americ</a:t>
            </a:r>
            <a:r>
              <a:rPr lang="ja-JP" altLang="en-US" dirty="0" smtClean="0">
                <a:latin typeface="ヒラギノ角ゴ ProN W6" pitchFamily="34" charset="-128"/>
                <a:ea typeface="ヒラギノ角ゴ ProN W6" pitchFamily="34" charset="-128"/>
              </a:rPr>
              <a:t>以下略</a:t>
            </a:r>
            <a:r>
              <a:rPr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8069520" cy="4128572"/>
          </a:xfrm>
        </p:spPr>
        <p:txBody>
          <a:bodyPr>
            <a:noAutofit/>
          </a:bodyPr>
          <a:lstStyle/>
          <a:p>
            <a:r>
              <a:rPr lang="ja-JP" altLang="en-US" sz="2000" b="0" dirty="0">
                <a:latin typeface="ヒラギノ角ゴ ProN W3" pitchFamily="34" charset="-128"/>
                <a:ea typeface="ヒラギノ角ゴ ProN W3" pitchFamily="34" charset="-128"/>
              </a:rPr>
              <a:t>三つ</a:t>
            </a:r>
            <a:r>
              <a:rPr lang="ja-JP" altLang="en-US" sz="2000" b="0" dirty="0" smtClean="0">
                <a:latin typeface="ヒラギノ角ゴ ProN W3" pitchFamily="34" charset="-128"/>
                <a:ea typeface="ヒラギノ角ゴ ProN W3" pitchFamily="34" charset="-128"/>
              </a:rPr>
              <a:t>の政策分類</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①分配的政策</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②規制的政策</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③再分配的政策</a:t>
            </a:r>
            <a:endParaRPr lang="ja-JP"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19482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indent="-342900">
              <a:spcBef>
                <a:spcPts val="800"/>
              </a:spcBef>
            </a:pPr>
            <a:r>
              <a:rPr lang="ja-JP" altLang="en-US" dirty="0" smtClean="0">
                <a:solidFill>
                  <a:srgbClr val="FF0000"/>
                </a:solidFill>
                <a:latin typeface="ヒラギノ角ゴ ProN W6" pitchFamily="34" charset="-128"/>
                <a:ea typeface="ヒラギノ角ゴ ProN W6" pitchFamily="34" charset="-128"/>
              </a:rPr>
              <a:t>ローウィ </a:t>
            </a:r>
            <a:r>
              <a:rPr lang="en-US" altLang="ja-JP" dirty="0" smtClean="0">
                <a:latin typeface="ヒラギノ角ゴ ProN W6" pitchFamily="34" charset="-128"/>
                <a:ea typeface="ヒラギノ角ゴ ProN W6" pitchFamily="34" charset="-128"/>
              </a:rPr>
              <a:t>“</a:t>
            </a:r>
            <a:r>
              <a:rPr lang="en-US" altLang="ja-JP" dirty="0" err="1" smtClean="0">
                <a:latin typeface="ヒラギノ角ゴ ProN W6" pitchFamily="34" charset="-128"/>
                <a:ea typeface="ヒラギノ角ゴ ProN W6" pitchFamily="34" charset="-128"/>
              </a:rPr>
              <a:t>Americ</a:t>
            </a:r>
            <a:r>
              <a:rPr lang="ja-JP" altLang="en-US" dirty="0" smtClean="0">
                <a:latin typeface="ヒラギノ角ゴ ProN W6" pitchFamily="34" charset="-128"/>
                <a:ea typeface="ヒラギノ角ゴ ProN W6" pitchFamily="34" charset="-128"/>
              </a:rPr>
              <a:t>以下略</a:t>
            </a:r>
            <a:r>
              <a:rPr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8069520" cy="4128572"/>
          </a:xfrm>
        </p:spPr>
        <p:txBody>
          <a:bodyPr>
            <a:noAutofit/>
          </a:bodyPr>
          <a:lstStyle/>
          <a:p>
            <a:r>
              <a:rPr lang="ja-JP" altLang="en-US" sz="2000" b="0" dirty="0" smtClean="0">
                <a:latin typeface="ヒラギノ角ゴ ProN W6" pitchFamily="34" charset="-128"/>
                <a:ea typeface="ヒラギノ角ゴ ProN W6" pitchFamily="34" charset="-128"/>
              </a:rPr>
              <a:t>①分配的政策</a:t>
            </a:r>
            <a:endParaRPr lang="en-US" altLang="ja-JP" sz="2000" b="0" dirty="0" smtClean="0">
              <a:latin typeface="ヒラギノ角ゴ ProN W6" pitchFamily="34" charset="-128"/>
              <a:ea typeface="ヒラギノ角ゴ ProN W6" pitchFamily="34" charset="-128"/>
            </a:endParaRPr>
          </a:p>
          <a:p>
            <a:r>
              <a:rPr lang="ja-JP" altLang="en-US" sz="2000" b="0" dirty="0">
                <a:latin typeface="ヒラギノ角ゴ ProN W6" pitchFamily="34" charset="-128"/>
                <a:ea typeface="ヒラギノ角ゴ ProN W6" pitchFamily="34" charset="-128"/>
              </a:rPr>
              <a:t>　</a:t>
            </a:r>
            <a:r>
              <a:rPr lang="ja-JP" altLang="en-US" sz="2000" b="0" dirty="0" smtClean="0">
                <a:latin typeface="ヒラギノ角ゴ ProN W6" pitchFamily="34" charset="-128"/>
                <a:ea typeface="ヒラギノ角ゴ ProN W6" pitchFamily="34" charset="-128"/>
              </a:rPr>
              <a:t>　</a:t>
            </a:r>
            <a:r>
              <a:rPr lang="ja-JP" altLang="en-US" sz="2000" b="0" dirty="0" smtClean="0">
                <a:latin typeface="ヒラギノ角ゴ ProN W3" pitchFamily="34" charset="-128"/>
                <a:ea typeface="ヒラギノ角ゴ ProN W3" pitchFamily="34" charset="-128"/>
              </a:rPr>
              <a:t>土地・港湾など利益誘導型の政策</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利益誘導して欲しい集団が活発に活動する</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グループ理論的形式になりやすい</a:t>
            </a:r>
            <a:endParaRPr lang="en-US" altLang="ja-JP" sz="2000" b="0" dirty="0" smtClean="0">
              <a:latin typeface="ヒラギノ角ゴ ProN W6" pitchFamily="34" charset="-128"/>
              <a:ea typeface="ヒラギノ角ゴ ProN W6" pitchFamily="34" charset="-128"/>
            </a:endParaRPr>
          </a:p>
        </p:txBody>
      </p:sp>
    </p:spTree>
    <p:extLst>
      <p:ext uri="{BB962C8B-B14F-4D97-AF65-F5344CB8AC3E}">
        <p14:creationId xmlns:p14="http://schemas.microsoft.com/office/powerpoint/2010/main" xmlns="" val="259377506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indent="-342900">
              <a:spcBef>
                <a:spcPts val="800"/>
              </a:spcBef>
            </a:pPr>
            <a:r>
              <a:rPr lang="ja-JP" altLang="en-US" dirty="0" smtClean="0">
                <a:solidFill>
                  <a:srgbClr val="FF0000"/>
                </a:solidFill>
                <a:latin typeface="ヒラギノ角ゴ ProN W6" pitchFamily="34" charset="-128"/>
                <a:ea typeface="ヒラギノ角ゴ ProN W6" pitchFamily="34" charset="-128"/>
              </a:rPr>
              <a:t>ローウィ </a:t>
            </a:r>
            <a:r>
              <a:rPr lang="en-US" altLang="ja-JP" dirty="0" smtClean="0">
                <a:latin typeface="ヒラギノ角ゴ ProN W6" pitchFamily="34" charset="-128"/>
                <a:ea typeface="ヒラギノ角ゴ ProN W6" pitchFamily="34" charset="-128"/>
              </a:rPr>
              <a:t>“</a:t>
            </a:r>
            <a:r>
              <a:rPr lang="en-US" altLang="ja-JP" dirty="0" err="1" smtClean="0">
                <a:latin typeface="ヒラギノ角ゴ ProN W6" pitchFamily="34" charset="-128"/>
                <a:ea typeface="ヒラギノ角ゴ ProN W6" pitchFamily="34" charset="-128"/>
              </a:rPr>
              <a:t>Americ</a:t>
            </a:r>
            <a:r>
              <a:rPr lang="ja-JP" altLang="en-US" dirty="0" smtClean="0">
                <a:latin typeface="ヒラギノ角ゴ ProN W6" pitchFamily="34" charset="-128"/>
                <a:ea typeface="ヒラギノ角ゴ ProN W6" pitchFamily="34" charset="-128"/>
              </a:rPr>
              <a:t>以下略</a:t>
            </a:r>
            <a:r>
              <a:rPr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8069520" cy="4128572"/>
          </a:xfrm>
        </p:spPr>
        <p:txBody>
          <a:bodyPr>
            <a:noAutofit/>
          </a:bodyPr>
          <a:lstStyle/>
          <a:p>
            <a:r>
              <a:rPr lang="ja-JP" altLang="en-US" sz="2000" b="0" dirty="0" smtClean="0">
                <a:latin typeface="ヒラギノ角ゴ ProN W6" pitchFamily="34" charset="-128"/>
                <a:ea typeface="ヒラギノ角ゴ ProN W6" pitchFamily="34" charset="-128"/>
              </a:rPr>
              <a:t>②規制的政策</a:t>
            </a:r>
            <a:endParaRPr lang="en-US" altLang="ja-JP" sz="2000" b="0" dirty="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　　文字通りの規制</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業界ごとに行われることが多い</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業界内</a:t>
            </a:r>
            <a:r>
              <a:rPr lang="ja-JP" altLang="en-US" sz="2000" b="0" dirty="0" smtClean="0">
                <a:latin typeface="ヒラギノ角ゴ ProN W3" pitchFamily="34" charset="-128"/>
                <a:ea typeface="ヒラギノ角ゴ ProN W3" pitchFamily="34" charset="-128"/>
                <a:cs typeface="メイリオ" pitchFamily="50" charset="-128"/>
              </a:rPr>
              <a:t>の限られた</a:t>
            </a:r>
            <a:r>
              <a:rPr lang="ja-JP" altLang="en-US" sz="2000" b="0" dirty="0">
                <a:latin typeface="ヒラギノ角ゴ ProN W3" pitchFamily="34" charset="-128"/>
                <a:ea typeface="ヒラギノ角ゴ ProN W3" pitchFamily="34" charset="-128"/>
                <a:cs typeface="メイリオ" pitchFamily="50" charset="-128"/>
              </a:rPr>
              <a:t>人物</a:t>
            </a:r>
            <a:r>
              <a:rPr lang="ja-JP" altLang="en-US" sz="2000" b="0" dirty="0" smtClean="0">
                <a:latin typeface="ヒラギノ角ゴ ProN W3" pitchFamily="34" charset="-128"/>
                <a:ea typeface="ヒラギノ角ゴ ProN W3" pitchFamily="34" charset="-128"/>
                <a:cs typeface="メイリオ" pitchFamily="50" charset="-128"/>
              </a:rPr>
              <a:t>での</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「仕切られた政策形成」</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と</a:t>
            </a:r>
            <a:r>
              <a:rPr lang="ja-JP" altLang="en-US" sz="2000" b="0" dirty="0" smtClean="0">
                <a:latin typeface="ヒラギノ角ゴ ProN W3" pitchFamily="34" charset="-128"/>
                <a:ea typeface="ヒラギノ角ゴ ProN W3" pitchFamily="34" charset="-128"/>
                <a:cs typeface="メイリオ" pitchFamily="50" charset="-128"/>
              </a:rPr>
              <a:t>なる</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仕切りの中で</a:t>
            </a:r>
            <a:r>
              <a:rPr lang="ja-JP" altLang="en-US" sz="2000" b="0" dirty="0" smtClean="0">
                <a:latin typeface="ヒラギノ角ゴ ProN W3" pitchFamily="34" charset="-128"/>
                <a:ea typeface="ヒラギノ角ゴ ProN W3" pitchFamily="34" charset="-128"/>
                <a:cs typeface="メイリオ" pitchFamily="50" charset="-128"/>
              </a:rPr>
              <a:t>は</a:t>
            </a:r>
            <a:r>
              <a:rPr lang="ja-JP" altLang="en-US" sz="2000" b="0" dirty="0">
                <a:latin typeface="ヒラギノ角ゴ ProN W3" pitchFamily="34" charset="-128"/>
                <a:ea typeface="ヒラギノ角ゴ ProN W3" pitchFamily="34" charset="-128"/>
                <a:cs typeface="メイリオ" pitchFamily="50" charset="-128"/>
              </a:rPr>
              <a:t>グループ</a:t>
            </a:r>
            <a:r>
              <a:rPr lang="ja-JP" altLang="en-US" sz="2000" b="0" dirty="0" smtClean="0">
                <a:latin typeface="ヒラギノ角ゴ ProN W3" pitchFamily="34" charset="-128"/>
                <a:ea typeface="ヒラギノ角ゴ ProN W3" pitchFamily="34" charset="-128"/>
                <a:cs typeface="メイリオ" pitchFamily="50" charset="-128"/>
              </a:rPr>
              <a:t>理論的になる</a:t>
            </a:r>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259377506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2960" y="365760"/>
            <a:ext cx="7997512" cy="548640"/>
          </a:xfrm>
        </p:spPr>
        <p:txBody>
          <a:bodyPr/>
          <a:lstStyle/>
          <a:p>
            <a:pPr marL="342900" indent="-342900">
              <a:spcBef>
                <a:spcPts val="800"/>
              </a:spcBef>
            </a:pPr>
            <a:r>
              <a:rPr lang="ja-JP" altLang="en-US" dirty="0" smtClean="0">
                <a:solidFill>
                  <a:srgbClr val="FF0000"/>
                </a:solidFill>
                <a:latin typeface="ヒラギノ角ゴ ProN W6" pitchFamily="34" charset="-128"/>
                <a:ea typeface="ヒラギノ角ゴ ProN W6" pitchFamily="34" charset="-128"/>
              </a:rPr>
              <a:t>ローウィ </a:t>
            </a:r>
            <a:r>
              <a:rPr lang="en-US" altLang="ja-JP" dirty="0" smtClean="0">
                <a:latin typeface="ヒラギノ角ゴ ProN W6" pitchFamily="34" charset="-128"/>
                <a:ea typeface="ヒラギノ角ゴ ProN W6" pitchFamily="34" charset="-128"/>
              </a:rPr>
              <a:t>“</a:t>
            </a:r>
            <a:r>
              <a:rPr lang="en-US" altLang="ja-JP" dirty="0" err="1" smtClean="0">
                <a:latin typeface="ヒラギノ角ゴ ProN W6" pitchFamily="34" charset="-128"/>
                <a:ea typeface="ヒラギノ角ゴ ProN W6" pitchFamily="34" charset="-128"/>
              </a:rPr>
              <a:t>Americ</a:t>
            </a:r>
            <a:r>
              <a:rPr lang="ja-JP" altLang="en-US" dirty="0" smtClean="0">
                <a:latin typeface="ヒラギノ角ゴ ProN W6" pitchFamily="34" charset="-128"/>
                <a:ea typeface="ヒラギノ角ゴ ProN W6" pitchFamily="34" charset="-128"/>
              </a:rPr>
              <a:t>以下略</a:t>
            </a:r>
            <a:r>
              <a:rPr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8069520" cy="4128572"/>
          </a:xfrm>
        </p:spPr>
        <p:txBody>
          <a:bodyPr>
            <a:noAutofit/>
          </a:bodyPr>
          <a:lstStyle/>
          <a:p>
            <a:r>
              <a:rPr lang="ja-JP" altLang="en-US" sz="2000" b="0" dirty="0" smtClean="0">
                <a:latin typeface="ヒラギノ角ゴ ProN W6" pitchFamily="34" charset="-128"/>
                <a:ea typeface="ヒラギノ角ゴ ProN W6" pitchFamily="34" charset="-128"/>
              </a:rPr>
              <a:t>③再分配的政策</a:t>
            </a:r>
            <a:endParaRPr lang="ja-JP" altLang="ja-JP" sz="2000" b="0" dirty="0">
              <a:latin typeface="ヒラギノ角ゴ ProN W6" pitchFamily="34" charset="-128"/>
              <a:ea typeface="ヒラギノ角ゴ ProN W6" pitchFamily="34" charset="-128"/>
            </a:endParaRPr>
          </a:p>
          <a:p>
            <a:r>
              <a:rPr lang="ja-JP" altLang="en-US" sz="2000" b="0" dirty="0" smtClean="0">
                <a:latin typeface="ヒラギノ角ゴ ProN W3" pitchFamily="34" charset="-128"/>
                <a:ea typeface="ヒラギノ角ゴ ProN W3" pitchFamily="34" charset="-128"/>
                <a:cs typeface="メイリオ" pitchFamily="50" charset="-128"/>
              </a:rPr>
              <a:t>　　経営側と労働者の折衝</a:t>
            </a:r>
            <a:endParaRPr lang="en-US" altLang="ja-JP" sz="2000" b="0" dirty="0" smtClean="0">
              <a:latin typeface="ヒラギノ角ゴ ProN W3" pitchFamily="34" charset="-128"/>
              <a:ea typeface="ヒラギノ角ゴ ProN W3" pitchFamily="34" charset="-128"/>
              <a:cs typeface="メイリオ" pitchFamily="50" charset="-128"/>
            </a:endParaRPr>
          </a:p>
          <a:p>
            <a:endParaRPr lang="en-US" altLang="ja-JP" sz="2000" b="0" dirty="0">
              <a:latin typeface="ヒラギノ角ゴ ProN W3" pitchFamily="34" charset="-128"/>
              <a:ea typeface="ヒラギノ角ゴ ProN W3" pitchFamily="34" charset="-128"/>
              <a:cs typeface="メイリオ" pitchFamily="50" charset="-128"/>
            </a:endParaRPr>
          </a:p>
          <a:p>
            <a:pPr algn="ctr"/>
            <a:r>
              <a:rPr lang="ja-JP" altLang="en-US" sz="2000" b="0" dirty="0" smtClean="0">
                <a:latin typeface="ヒラギノ角ゴ ProN W3" pitchFamily="34" charset="-128"/>
                <a:ea typeface="ヒラギノ角ゴ ProN W3" pitchFamily="34" charset="-128"/>
                <a:cs typeface="メイリオ" pitchFamily="50" charset="-128"/>
              </a:rPr>
              <a:t>二つの大きな階層が主体であるから</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グループ</a:t>
            </a:r>
            <a:r>
              <a:rPr lang="ja-JP" altLang="en-US" sz="2000" b="0" dirty="0" smtClean="0">
                <a:latin typeface="ヒラギノ角ゴ ProN W3" pitchFamily="34" charset="-128"/>
                <a:ea typeface="ヒラギノ角ゴ ProN W3" pitchFamily="34" charset="-128"/>
                <a:cs typeface="メイリオ" pitchFamily="50" charset="-128"/>
              </a:rPr>
              <a:t>理論的にはならない</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それぞれ</a:t>
            </a:r>
            <a:r>
              <a:rPr lang="ja-JP" altLang="en-US" sz="2000" b="0" dirty="0" smtClean="0">
                <a:latin typeface="ヒラギノ角ゴ ProN W3" pitchFamily="34" charset="-128"/>
                <a:ea typeface="ヒラギノ角ゴ ProN W3" pitchFamily="34" charset="-128"/>
                <a:cs typeface="メイリオ" pitchFamily="50" charset="-128"/>
              </a:rPr>
              <a:t>が一枚岩で固まるため</a:t>
            </a:r>
            <a:endParaRPr lang="en-US" altLang="ja-JP" sz="2000" b="0" dirty="0" smtClean="0">
              <a:latin typeface="ヒラギノ角ゴ ProN W3" pitchFamily="34" charset="-128"/>
              <a:ea typeface="ヒラギノ角ゴ ProN W3" pitchFamily="34" charset="-128"/>
              <a:cs typeface="メイリオ" pitchFamily="50" charset="-128"/>
            </a:endParaRPr>
          </a:p>
          <a:p>
            <a:pPr algn="ctr"/>
            <a:r>
              <a:rPr lang="ja-JP" altLang="en-US" sz="2000" b="0" dirty="0">
                <a:latin typeface="ヒラギノ角ゴ ProN W3" pitchFamily="34" charset="-128"/>
                <a:ea typeface="ヒラギノ角ゴ ProN W3" pitchFamily="34" charset="-128"/>
                <a:cs typeface="メイリオ" pitchFamily="50" charset="-128"/>
              </a:rPr>
              <a:t>安定</a:t>
            </a:r>
            <a:r>
              <a:rPr lang="ja-JP" altLang="en-US" sz="2000" b="0" dirty="0" smtClean="0">
                <a:latin typeface="ヒラギノ角ゴ ProN W3" pitchFamily="34" charset="-128"/>
                <a:ea typeface="ヒラギノ角ゴ ProN W3" pitchFamily="34" charset="-128"/>
                <a:cs typeface="メイリオ" pitchFamily="50" charset="-128"/>
              </a:rPr>
              <a:t>した政策</a:t>
            </a:r>
            <a:r>
              <a:rPr lang="ja-JP" altLang="en-US" sz="2000" b="0" dirty="0">
                <a:latin typeface="ヒラギノ角ゴ ProN W3" pitchFamily="34" charset="-128"/>
                <a:ea typeface="ヒラギノ角ゴ ProN W3" pitchFamily="34" charset="-128"/>
                <a:cs typeface="メイリオ" pitchFamily="50" charset="-128"/>
              </a:rPr>
              <a:t>形成</a:t>
            </a:r>
            <a:r>
              <a:rPr lang="ja-JP" altLang="en-US" sz="2000" b="0" dirty="0" smtClean="0">
                <a:latin typeface="ヒラギノ角ゴ ProN W3" pitchFamily="34" charset="-128"/>
                <a:ea typeface="ヒラギノ角ゴ ProN W3" pitchFamily="34" charset="-128"/>
                <a:cs typeface="メイリオ" pitchFamily="50" charset="-128"/>
              </a:rPr>
              <a:t>が</a:t>
            </a:r>
            <a:r>
              <a:rPr lang="ja-JP" altLang="en-US" sz="2000" b="0" dirty="0">
                <a:latin typeface="ヒラギノ角ゴ ProN W3" pitchFamily="34" charset="-128"/>
                <a:ea typeface="ヒラギノ角ゴ ProN W3" pitchFamily="34" charset="-128"/>
                <a:cs typeface="メイリオ" pitchFamily="50" charset="-128"/>
              </a:rPr>
              <a:t>なされやすい</a:t>
            </a:r>
            <a:endParaRPr lang="en-US" altLang="ja-JP" sz="2000" b="0" dirty="0" smtClean="0">
              <a:latin typeface="ヒラギノ角ゴ ProN W3" pitchFamily="34" charset="-128"/>
              <a:ea typeface="ヒラギノ角ゴ ProN W3" pitchFamily="34" charset="-128"/>
              <a:cs typeface="メイリオ" pitchFamily="50" charset="-128"/>
            </a:endParaRPr>
          </a:p>
        </p:txBody>
      </p:sp>
    </p:spTree>
    <p:extLst>
      <p:ext uri="{BB962C8B-B14F-4D97-AF65-F5344CB8AC3E}">
        <p14:creationId xmlns:p14="http://schemas.microsoft.com/office/powerpoint/2010/main" xmlns="" val="2593775066"/>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pPr algn="ctr"/>
            <a:r>
              <a:rPr kumimoji="1" lang="ja-JP" altLang="en-US" sz="9600" dirty="0" smtClean="0">
                <a:latin typeface="ヒラギノ明朝 ProN W6" pitchFamily="18" charset="-128"/>
                <a:ea typeface="ヒラギノ明朝 ProN W6" pitchFamily="18" charset="-128"/>
              </a:rPr>
              <a:t>了</a:t>
            </a:r>
            <a:endParaRPr kumimoji="1" lang="ja-JP" altLang="en-US" sz="9600" dirty="0">
              <a:latin typeface="ヒラギノ明朝 ProN W6" pitchFamily="18" charset="-128"/>
              <a:ea typeface="ヒラギノ明朝 ProN W6" pitchFamily="18" charset="-128"/>
            </a:endParaRPr>
          </a:p>
        </p:txBody>
      </p:sp>
      <p:sp>
        <p:nvSpPr>
          <p:cNvPr id="5" name="サブタイトル 4"/>
          <p:cNvSpPr>
            <a:spLocks noGrp="1"/>
          </p:cNvSpPr>
          <p:nvPr>
            <p:ph type="subTitle" idx="1"/>
          </p:nvPr>
        </p:nvSpPr>
        <p:spPr/>
        <p:txBody>
          <a:bodyPr/>
          <a:lstStyle/>
          <a:p>
            <a:endParaRPr kumimoji="1" lang="ja-JP" altLang="en-US" dirty="0"/>
          </a:p>
        </p:txBody>
      </p:sp>
      <p:sp>
        <p:nvSpPr>
          <p:cNvPr id="6" name="テキスト ボックス 5"/>
          <p:cNvSpPr txBox="1"/>
          <p:nvPr/>
        </p:nvSpPr>
        <p:spPr>
          <a:xfrm>
            <a:off x="6516216" y="6309320"/>
            <a:ext cx="2376264" cy="369332"/>
          </a:xfrm>
          <a:prstGeom prst="rect">
            <a:avLst/>
          </a:prstGeom>
          <a:noFill/>
        </p:spPr>
        <p:txBody>
          <a:bodyPr wrap="square" rtlCol="0">
            <a:spAutoFit/>
          </a:bodyPr>
          <a:lstStyle/>
          <a:p>
            <a:pPr algn="r"/>
            <a:r>
              <a:rPr kumimoji="1" lang="ja-JP" altLang="en-US" i="1" dirty="0" smtClean="0">
                <a:solidFill>
                  <a:schemeClr val="accent2"/>
                </a:solidFill>
                <a:latin typeface="ヒラギノ明朝 ProN W6" pitchFamily="18" charset="-128"/>
                <a:ea typeface="ヒラギノ明朝 ProN W6" pitchFamily="18" charset="-128"/>
              </a:rPr>
              <a:t>健闘を祈る！</a:t>
            </a:r>
            <a:endParaRPr kumimoji="1" lang="ja-JP" altLang="en-US" i="1" dirty="0">
              <a:solidFill>
                <a:schemeClr val="accent2"/>
              </a:solidFill>
              <a:latin typeface="ヒラギノ明朝 ProN W6" pitchFamily="18" charset="-128"/>
              <a:ea typeface="ヒラギノ明朝 ProN W6" pitchFamily="18" charset="-128"/>
            </a:endParaRPr>
          </a:p>
        </p:txBody>
      </p:sp>
    </p:spTree>
    <p:extLst>
      <p:ext uri="{BB962C8B-B14F-4D97-AF65-F5344CB8AC3E}">
        <p14:creationId xmlns:p14="http://schemas.microsoft.com/office/powerpoint/2010/main" xmlns="" val="2729980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カール・ドイチェ</a:t>
            </a:r>
            <a:r>
              <a:rPr lang="ja-JP" altLang="en-US" dirty="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251520" y="908720"/>
            <a:ext cx="8745076" cy="3960440"/>
          </a:xfrm>
        </p:spPr>
        <p:txBody>
          <a:bodyPr>
            <a:normAutofit/>
          </a:bodyPr>
          <a:lstStyle/>
          <a:p>
            <a:pPr algn="r"/>
            <a:r>
              <a:rPr lang="ja-JP" altLang="en-US" sz="2000" b="0" dirty="0">
                <a:latin typeface="ヒラギノ角ゴ ProN W3" pitchFamily="34" charset="-128"/>
                <a:ea typeface="ヒラギノ角ゴ ProN W3" pitchFamily="34" charset="-128"/>
              </a:rPr>
              <a:t>ここまで</a:t>
            </a:r>
            <a:r>
              <a:rPr lang="ja-JP" altLang="en-US" sz="2000" b="0" dirty="0" smtClean="0">
                <a:latin typeface="ヒラギノ角ゴ ProN W3" pitchFamily="34" charset="-128"/>
                <a:ea typeface="ヒラギノ角ゴ ProN W3" pitchFamily="34" charset="-128"/>
              </a:rPr>
              <a:t>のおふたりさん</a:t>
            </a:r>
            <a:r>
              <a:rPr kumimoji="1" lang="ja-JP" altLang="en-US" sz="2000" b="0" dirty="0" smtClean="0">
                <a:latin typeface="ヒラギノ角ゴ ProN W3" pitchFamily="34" charset="-128"/>
                <a:ea typeface="ヒラギノ角ゴ ProN W3" pitchFamily="34" charset="-128"/>
              </a:rPr>
              <a:t>は</a:t>
            </a:r>
            <a:endParaRPr kumimoji="1" lang="en-US" altLang="ja-JP" sz="2000" b="0" dirty="0" smtClean="0">
              <a:latin typeface="ヒラギノ角ゴ ProN W3" pitchFamily="34" charset="-128"/>
              <a:ea typeface="ヒラギノ角ゴ ProN W3" pitchFamily="34" charset="-128"/>
            </a:endParaRPr>
          </a:p>
          <a:p>
            <a:pPr algn="r"/>
            <a:r>
              <a:rPr lang="ja-JP" altLang="en-US" sz="2000" b="0" dirty="0" smtClean="0">
                <a:solidFill>
                  <a:srgbClr val="FF0000"/>
                </a:solidFill>
                <a:latin typeface="ヒラギノ角ゴ ProN W3" pitchFamily="34" charset="-128"/>
                <a:ea typeface="ヒラギノ角ゴ ProN W3" pitchFamily="34" charset="-128"/>
              </a:rPr>
              <a:t>民主</a:t>
            </a:r>
            <a:r>
              <a:rPr lang="ja-JP" altLang="en-US" sz="2000" b="0" dirty="0">
                <a:solidFill>
                  <a:srgbClr val="FF0000"/>
                </a:solidFill>
                <a:latin typeface="ヒラギノ角ゴ ProN W3" pitchFamily="34" charset="-128"/>
                <a:ea typeface="ヒラギノ角ゴ ProN W3" pitchFamily="34" charset="-128"/>
              </a:rPr>
              <a:t>主義</a:t>
            </a:r>
            <a:r>
              <a:rPr lang="ja-JP" altLang="en-US" sz="2000" b="0" dirty="0" smtClean="0">
                <a:solidFill>
                  <a:srgbClr val="FF0000"/>
                </a:solidFill>
                <a:latin typeface="ヒラギノ角ゴ ProN W3" pitchFamily="34" charset="-128"/>
                <a:ea typeface="ヒラギノ角ゴ ProN W3" pitchFamily="34" charset="-128"/>
              </a:rPr>
              <a:t>は</a:t>
            </a:r>
            <a:r>
              <a:rPr lang="ja-JP" altLang="en-US" sz="2000" b="0" dirty="0">
                <a:solidFill>
                  <a:srgbClr val="FF0000"/>
                </a:solidFill>
                <a:latin typeface="ヒラギノ角ゴ ProN W3" pitchFamily="34" charset="-128"/>
                <a:ea typeface="ヒラギノ角ゴ ProN W3" pitchFamily="34" charset="-128"/>
              </a:rPr>
              <a:t>後退</a:t>
            </a:r>
            <a:r>
              <a:rPr lang="ja-JP" altLang="en-US" sz="2000" b="0" dirty="0" smtClean="0">
                <a:solidFill>
                  <a:srgbClr val="FF0000"/>
                </a:solidFill>
                <a:latin typeface="ヒラギノ角ゴ ProN W3" pitchFamily="34" charset="-128"/>
                <a:ea typeface="ヒラギノ角ゴ ProN W3" pitchFamily="34" charset="-128"/>
              </a:rPr>
              <a:t>しない</a:t>
            </a:r>
            <a:endParaRPr lang="en-US" altLang="ja-JP" sz="2000" b="0" dirty="0" smtClean="0">
              <a:solidFill>
                <a:srgbClr val="FF0000"/>
              </a:solidFill>
              <a:latin typeface="ヒラギノ角ゴ ProN W3" pitchFamily="34" charset="-128"/>
              <a:ea typeface="ヒラギノ角ゴ ProN W3" pitchFamily="34" charset="-128"/>
            </a:endParaRPr>
          </a:p>
          <a:p>
            <a:pPr algn="r"/>
            <a:r>
              <a:rPr kumimoji="1" lang="ja-JP" altLang="en-US" sz="2000" b="0" dirty="0">
                <a:latin typeface="ヒラギノ角ゴ ProN W3" pitchFamily="34" charset="-128"/>
                <a:ea typeface="ヒラギノ角ゴ ProN W3" pitchFamily="34" charset="-128"/>
              </a:rPr>
              <a:t>と</a:t>
            </a:r>
            <a:r>
              <a:rPr kumimoji="1" lang="ja-JP" altLang="en-US" sz="2000" b="0" dirty="0" smtClean="0">
                <a:latin typeface="ヒラギノ角ゴ ProN W3" pitchFamily="34" charset="-128"/>
                <a:ea typeface="ヒラギノ角ゴ ProN W3" pitchFamily="34" charset="-128"/>
              </a:rPr>
              <a:t>いう前提で話をしているのですよ</a:t>
            </a:r>
            <a:endParaRPr kumimoji="1" lang="en-US" altLang="ja-JP" sz="2000" b="0" dirty="0" smtClean="0">
              <a:latin typeface="ヒラギノ角ゴ ProN W3" pitchFamily="34" charset="-128"/>
              <a:ea typeface="ヒラギノ角ゴ ProN W3" pitchFamily="34" charset="-128"/>
            </a:endParaRPr>
          </a:p>
          <a:p>
            <a:pPr algn="r"/>
            <a:endParaRPr lang="en-US" altLang="ja-JP" sz="2000" b="0" dirty="0">
              <a:latin typeface="ヒラギノ角ゴ ProN W3" pitchFamily="34" charset="-128"/>
              <a:ea typeface="ヒラギノ角ゴ ProN W3" pitchFamily="34" charset="-128"/>
            </a:endParaRPr>
          </a:p>
          <a:p>
            <a:pPr algn="r"/>
            <a:endParaRPr lang="en-US" altLang="ja-JP" sz="2000" b="0" dirty="0" smtClean="0">
              <a:latin typeface="ヒラギノ角ゴ ProN W3" pitchFamily="34" charset="-128"/>
              <a:ea typeface="ヒラギノ角ゴ ProN W3" pitchFamily="34" charset="-128"/>
            </a:endParaRPr>
          </a:p>
          <a:p>
            <a:pPr algn="r"/>
            <a:endParaRPr lang="en-US" altLang="ja-JP" sz="2000" b="0" dirty="0">
              <a:latin typeface="ヒラギノ角ゴ ProN W3" pitchFamily="34" charset="-128"/>
              <a:ea typeface="ヒラギノ角ゴ ProN W3" pitchFamily="34" charset="-128"/>
            </a:endParaRPr>
          </a:p>
          <a:p>
            <a:pPr algn="ctr"/>
            <a:r>
              <a:rPr kumimoji="1" lang="ja-JP" altLang="en-US" sz="3600" b="0" dirty="0" smtClean="0">
                <a:latin typeface="ヒラギノ角ゴ ProN W3" pitchFamily="34" charset="-128"/>
                <a:ea typeface="ヒラギノ角ゴ ProN W3" pitchFamily="34" charset="-128"/>
              </a:rPr>
              <a:t>地域に</a:t>
            </a:r>
            <a:r>
              <a:rPr lang="ja-JP" altLang="en-US" sz="3600" b="0" dirty="0">
                <a:latin typeface="ヒラギノ角ゴ ProN W3" pitchFamily="34" charset="-128"/>
                <a:ea typeface="ヒラギノ角ゴ ProN W3" pitchFamily="34" charset="-128"/>
              </a:rPr>
              <a:t>よって</a:t>
            </a:r>
            <a:r>
              <a:rPr lang="ja-JP" altLang="en-US" sz="3600" b="0" dirty="0" smtClean="0">
                <a:latin typeface="ヒラギノ角ゴ ProN W3" pitchFamily="34" charset="-128"/>
                <a:ea typeface="ヒラギノ角ゴ ProN W3" pitchFamily="34" charset="-128"/>
              </a:rPr>
              <a:t>はクーデター等で</a:t>
            </a:r>
            <a:endParaRPr lang="en-US" altLang="ja-JP" sz="3600" b="0" dirty="0" smtClean="0">
              <a:latin typeface="ヒラギノ角ゴ ProN W3" pitchFamily="34" charset="-128"/>
              <a:ea typeface="ヒラギノ角ゴ ProN W3" pitchFamily="34" charset="-128"/>
            </a:endParaRPr>
          </a:p>
          <a:p>
            <a:pPr algn="ctr"/>
            <a:r>
              <a:rPr kumimoji="1" lang="ja-JP" altLang="en-US" sz="3600" b="0" dirty="0">
                <a:latin typeface="ヒラギノ角ゴ ProN W3" pitchFamily="34" charset="-128"/>
                <a:ea typeface="ヒラギノ角ゴ ProN W3" pitchFamily="34" charset="-128"/>
              </a:rPr>
              <a:t>民主主義が脅かされて</a:t>
            </a:r>
            <a:r>
              <a:rPr kumimoji="1" lang="ja-JP" altLang="en-US" sz="3600" b="0" dirty="0" smtClean="0">
                <a:latin typeface="ヒラギノ角ゴ ProN W3" pitchFamily="34" charset="-128"/>
                <a:ea typeface="ヒラギノ角ゴ ProN W3" pitchFamily="34" charset="-128"/>
              </a:rPr>
              <a:t>いる</a:t>
            </a:r>
            <a:r>
              <a:rPr kumimoji="1" lang="ja-JP" altLang="en-US" sz="3600" b="0" dirty="0">
                <a:latin typeface="ヒラギノ角ゴ ProN W3" pitchFamily="34" charset="-128"/>
                <a:ea typeface="ヒラギノ角ゴ ProN W3" pitchFamily="34" charset="-128"/>
              </a:rPr>
              <a:t>？</a:t>
            </a:r>
            <a:endParaRPr kumimoji="1" lang="en-US" altLang="ja-JP" sz="3600" b="0" dirty="0" smtClean="0">
              <a:latin typeface="ヒラギノ角ゴ ProN W3" pitchFamily="34" charset="-128"/>
              <a:ea typeface="ヒラギノ角ゴ ProN W3" pitchFamily="34" charset="-128"/>
            </a:endParaRPr>
          </a:p>
          <a:p>
            <a:pPr algn="ct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71823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500"/>
                            </p:stCondLst>
                            <p:childTnLst>
                              <p:par>
                                <p:cTn id="20" presetID="2" presetClass="entr" presetSubtype="4" fill="hold" nodeType="afterEffect">
                                  <p:stCondLst>
                                    <p:cond delay="50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additive="base">
                                        <p:cTn id="22"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24" fill="hold">
                            <p:stCondLst>
                              <p:cond delay="3500"/>
                            </p:stCondLst>
                            <p:childTnLst>
                              <p:par>
                                <p:cTn id="25" presetID="2" presetClass="entr" presetSubtype="4" fill="hold" nodeType="after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 calcmode="lin" valueType="num">
                                      <p:cBhvr additive="base">
                                        <p:cTn id="2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カール・ドイチェ</a:t>
            </a:r>
            <a:r>
              <a:rPr lang="ja-JP" altLang="en-US" dirty="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251520" y="908720"/>
            <a:ext cx="8745076" cy="4536504"/>
          </a:xfrm>
        </p:spPr>
        <p:txBody>
          <a:bodyPr>
            <a:normAutofit/>
          </a:bodyPr>
          <a:lstStyle/>
          <a:p>
            <a:pPr algn="ctr"/>
            <a:endParaRPr kumimoji="1" lang="en-US" altLang="ja-JP" sz="4800" b="0" dirty="0" smtClean="0">
              <a:latin typeface="ヒラギノ角ゴ ProN W3" pitchFamily="34" charset="-128"/>
              <a:ea typeface="ヒラギノ角ゴ ProN W3" pitchFamily="34" charset="-128"/>
            </a:endParaRPr>
          </a:p>
          <a:p>
            <a:pPr algn="ctr"/>
            <a:endParaRPr lang="en-US" altLang="ja-JP" sz="4800" b="0" dirty="0">
              <a:latin typeface="ヒラギノ角ゴ ProN W3" pitchFamily="34" charset="-128"/>
              <a:ea typeface="ヒラギノ角ゴ ProN W3" pitchFamily="34" charset="-128"/>
            </a:endParaRPr>
          </a:p>
          <a:p>
            <a:pPr algn="ctr"/>
            <a:r>
              <a:rPr kumimoji="1" lang="ja-JP" altLang="en-US" sz="9600" b="0" dirty="0" smtClean="0">
                <a:latin typeface="ヒラギノ明朝 ProN W6" pitchFamily="18" charset="-128"/>
                <a:ea typeface="ヒラギノ明朝 ProN W6" pitchFamily="18" charset="-128"/>
              </a:rPr>
              <a:t>シラネ</a:t>
            </a:r>
            <a:endParaRPr kumimoji="1" lang="en-US" altLang="ja-JP" sz="1800" b="0" dirty="0" smtClean="0">
              <a:latin typeface="ヒラギノ角ゴ ProN W3" pitchFamily="34" charset="-128"/>
              <a:ea typeface="ヒラギノ角ゴ ProN W3" pitchFamily="34" charset="-128"/>
            </a:endParaRPr>
          </a:p>
          <a:p>
            <a:pPr algn="r"/>
            <a:endParaRPr lang="en-US" altLang="ja-JP" sz="1800" b="0" dirty="0" smtClean="0">
              <a:latin typeface="ヒラギノ角ゴ ProN W3" pitchFamily="34" charset="-128"/>
              <a:ea typeface="ヒラギノ角ゴ ProN W3" pitchFamily="34" charset="-128"/>
            </a:endParaRPr>
          </a:p>
          <a:p>
            <a:pPr algn="r"/>
            <a:r>
              <a:rPr lang="en-US" altLang="ja-JP" sz="1800" b="0" dirty="0" smtClean="0">
                <a:latin typeface="ヒラギノ角ゴ ProN W3" pitchFamily="34" charset="-128"/>
                <a:ea typeface="ヒラギノ角ゴ ProN W3" pitchFamily="34" charset="-128"/>
              </a:rPr>
              <a:t>…</a:t>
            </a:r>
            <a:r>
              <a:rPr lang="ja-JP" altLang="en-US" sz="1800" b="0" dirty="0" smtClean="0">
                <a:latin typeface="ヒラギノ角ゴ ProN W3" pitchFamily="34" charset="-128"/>
                <a:ea typeface="ヒラギノ角ゴ ProN W3" pitchFamily="34" charset="-128"/>
              </a:rPr>
              <a:t>だって楽観論者だし。</a:t>
            </a:r>
            <a:endParaRPr kumimoji="1" lang="ja-JP" altLang="en-US" sz="18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71578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fill="hold" nodeType="after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xEl>
                                              <p:pRg st="2" end="2"/>
                                            </p:txEl>
                                          </p:spTgt>
                                        </p:tgtEl>
                                        <p:attrNameLst>
                                          <p:attrName>ppt_x</p:attrName>
                                          <p:attrName>ppt_y</p:attrName>
                                        </p:attrNameLst>
                                      </p:cBhvr>
                                    </p:animMotion>
                                    <p:animRot by="1500000">
                                      <p:cBhvr>
                                        <p:cTn id="7" dur="125" fill="hold">
                                          <p:stCondLst>
                                            <p:cond delay="0"/>
                                          </p:stCondLst>
                                        </p:cTn>
                                        <p:tgtEl>
                                          <p:spTgt spid="3">
                                            <p:txEl>
                                              <p:pRg st="2" end="2"/>
                                            </p:txEl>
                                          </p:spTgt>
                                        </p:tgtEl>
                                        <p:attrNameLst>
                                          <p:attrName>r</p:attrName>
                                        </p:attrNameLst>
                                      </p:cBhvr>
                                    </p:animRot>
                                    <p:animRot by="-1500000">
                                      <p:cBhvr>
                                        <p:cTn id="8" dur="125" fill="hold">
                                          <p:stCondLst>
                                            <p:cond delay="125"/>
                                          </p:stCondLst>
                                        </p:cTn>
                                        <p:tgtEl>
                                          <p:spTgt spid="3">
                                            <p:txEl>
                                              <p:pRg st="2" end="2"/>
                                            </p:txEl>
                                          </p:spTgt>
                                        </p:tgtEl>
                                        <p:attrNameLst>
                                          <p:attrName>r</p:attrName>
                                        </p:attrNameLst>
                                      </p:cBhvr>
                                    </p:animRot>
                                    <p:animRot by="-1500000">
                                      <p:cBhvr>
                                        <p:cTn id="9" dur="125" fill="hold">
                                          <p:stCondLst>
                                            <p:cond delay="250"/>
                                          </p:stCondLst>
                                        </p:cTn>
                                        <p:tgtEl>
                                          <p:spTgt spid="3">
                                            <p:txEl>
                                              <p:pRg st="2" end="2"/>
                                            </p:txEl>
                                          </p:spTgt>
                                        </p:tgtEl>
                                        <p:attrNameLst>
                                          <p:attrName>r</p:attrName>
                                        </p:attrNameLst>
                                      </p:cBhvr>
                                    </p:animRot>
                                    <p:animRot by="1500000">
                                      <p:cBhvr>
                                        <p:cTn id="10" dur="125" fill="hold">
                                          <p:stCondLst>
                                            <p:cond delay="375"/>
                                          </p:stCondLst>
                                        </p:cTn>
                                        <p:tgtEl>
                                          <p:spTgt spid="3">
                                            <p:txEl>
                                              <p:pRg st="2" end="2"/>
                                            </p:txEl>
                                          </p:spTgt>
                                        </p:tgtEl>
                                        <p:attrNameLst>
                                          <p:attrName>r</p:attrName>
                                        </p:attrNameLst>
                                      </p:cBhvr>
                                    </p:animRot>
                                  </p:childTnLst>
                                </p:cTn>
                              </p:par>
                            </p:childTnLst>
                          </p:cTn>
                        </p:par>
                        <p:par>
                          <p:cTn id="11" fill="hold">
                            <p:stCondLst>
                              <p:cond delay="600"/>
                            </p:stCondLst>
                            <p:childTnLst>
                              <p:par>
                                <p:cTn id="12" presetID="10" presetClass="entr" presetSubtype="0" fill="hold" nodeType="afterEffect">
                                  <p:stCondLst>
                                    <p:cond delay="100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55576" y="1772816"/>
            <a:ext cx="7520940" cy="1911112"/>
          </a:xfrm>
        </p:spPr>
        <p:txBody>
          <a:bodyPr/>
          <a:lstStyle/>
          <a:p>
            <a:pPr algn="ctr"/>
            <a:r>
              <a:rPr kumimoji="1" lang="ja-JP" altLang="en-US" sz="9600" dirty="0" smtClean="0">
                <a:latin typeface="ヒラギノ角ゴ ProN W6" pitchFamily="34" charset="-128"/>
                <a:ea typeface="ヒラギノ角ゴ ProN W6" pitchFamily="34" charset="-128"/>
              </a:rPr>
              <a:t>じゃあ</a:t>
            </a:r>
            <a:r>
              <a:rPr kumimoji="1" lang="en-US" altLang="ja-JP" sz="9600" dirty="0" smtClean="0">
                <a:latin typeface="ヒラギノ角ゴ ProN W6" pitchFamily="34" charset="-128"/>
                <a:ea typeface="ヒラギノ角ゴ ProN W6" pitchFamily="34" charset="-128"/>
              </a:rPr>
              <a:t/>
            </a:r>
            <a:br>
              <a:rPr kumimoji="1" lang="en-US" altLang="ja-JP" sz="9600" dirty="0" smtClean="0">
                <a:latin typeface="ヒラギノ角ゴ ProN W6" pitchFamily="34" charset="-128"/>
                <a:ea typeface="ヒラギノ角ゴ ProN W6" pitchFamily="34" charset="-128"/>
              </a:rPr>
            </a:br>
            <a:r>
              <a:rPr kumimoji="1" lang="ja-JP" altLang="en-US" sz="9600" dirty="0" smtClean="0">
                <a:latin typeface="ヒラギノ角ゴ ProN W6" pitchFamily="34" charset="-128"/>
                <a:ea typeface="ヒラギノ角ゴ ProN W6" pitchFamily="34" charset="-128"/>
              </a:rPr>
              <a:t>悲観論者は？</a:t>
            </a:r>
            <a:endParaRPr kumimoji="1" lang="ja-JP" altLang="en-US" sz="9600" dirty="0">
              <a:latin typeface="ヒラギノ角ゴ ProN W6" pitchFamily="34" charset="-128"/>
              <a:ea typeface="ヒラギノ角ゴ ProN W6" pitchFamily="34" charset="-128"/>
            </a:endParaRPr>
          </a:p>
        </p:txBody>
      </p:sp>
    </p:spTree>
    <p:extLst>
      <p:ext uri="{BB962C8B-B14F-4D97-AF65-F5344CB8AC3E}">
        <p14:creationId xmlns:p14="http://schemas.microsoft.com/office/powerpoint/2010/main" xmlns="" val="13487451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ハンチントン</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052736"/>
            <a:ext cx="7520940" cy="5112568"/>
          </a:xfrm>
        </p:spPr>
        <p:txBody>
          <a:bodyPr>
            <a:normAutofit/>
          </a:bodyPr>
          <a:lstStyle/>
          <a:p>
            <a:pPr algn="ctr"/>
            <a:r>
              <a:rPr kumimoji="1" lang="ja-JP" altLang="en-US" sz="2000" b="0" dirty="0" smtClean="0">
                <a:latin typeface="ヒラギノ角ゴ ProN W3" pitchFamily="34" charset="-128"/>
                <a:ea typeface="ヒラギノ角ゴ ProN W3" pitchFamily="34" charset="-128"/>
              </a:rPr>
              <a:t>この人が注目したのは</a:t>
            </a:r>
            <a:r>
              <a:rPr kumimoji="1" lang="en-US" altLang="ja-JP" sz="2000" b="0" dirty="0" smtClean="0">
                <a:latin typeface="ヒラギノ角ゴ ProN W3" pitchFamily="34" charset="-128"/>
                <a:ea typeface="ヒラギノ角ゴ ProN W3" pitchFamily="34" charset="-128"/>
              </a:rPr>
              <a:t>…</a:t>
            </a:r>
            <a:endParaRPr kumimoji="1"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ズバリ</a:t>
            </a:r>
            <a:endParaRPr lang="en-US" altLang="ja-JP" sz="2000" b="0" dirty="0" smtClean="0">
              <a:latin typeface="ヒラギノ角ゴ ProN W3" pitchFamily="34" charset="-128"/>
              <a:ea typeface="ヒラギノ角ゴ ProN W3" pitchFamily="34" charset="-128"/>
            </a:endParaRPr>
          </a:p>
          <a:p>
            <a:pPr algn="ctr"/>
            <a:endParaRPr lang="en-US" altLang="ja-JP" sz="800" b="0" dirty="0">
              <a:latin typeface="ヒラギノ角ゴ ProN W3" pitchFamily="34" charset="-128"/>
              <a:ea typeface="ヒラギノ角ゴ ProN W3" pitchFamily="34" charset="-128"/>
            </a:endParaRPr>
          </a:p>
          <a:p>
            <a:pPr algn="ctr"/>
            <a:r>
              <a:rPr lang="ja-JP" altLang="en-US" sz="3600" dirty="0" smtClean="0">
                <a:latin typeface="ヒラギノ明朝 ProN W6" pitchFamily="18" charset="-128"/>
                <a:ea typeface="ヒラギノ明朝 ProN W6" pitchFamily="18" charset="-128"/>
                <a:cs typeface="Tarisaka Unicode MS" pitchFamily="2" charset="-128"/>
              </a:rPr>
              <a:t>不安定要素</a:t>
            </a:r>
            <a:endParaRPr lang="en-US" altLang="ja-JP" sz="3600" dirty="0" smtClean="0">
              <a:latin typeface="ヒラギノ明朝 ProN W6" pitchFamily="18" charset="-128"/>
              <a:ea typeface="ヒラギノ明朝 ProN W6" pitchFamily="18" charset="-128"/>
              <a:cs typeface="Tarisaka Unicode MS" pitchFamily="2" charset="-128"/>
            </a:endParaRPr>
          </a:p>
          <a:p>
            <a:pPr algn="ctr"/>
            <a:r>
              <a:rPr lang="ja-JP" altLang="en-US" sz="2000" b="0" dirty="0">
                <a:latin typeface="ヒラギノ角ゴ ProN W3" pitchFamily="34" charset="-128"/>
                <a:ea typeface="ヒラギノ角ゴ ProN W3" pitchFamily="34" charset="-128"/>
                <a:cs typeface="Tarisaka Unicode MS" pitchFamily="2" charset="-128"/>
              </a:rPr>
              <a:t>と</a:t>
            </a:r>
            <a:endParaRPr lang="en-US" altLang="ja-JP" sz="2000" b="0" dirty="0">
              <a:latin typeface="ヒラギノ角ゴ ProN W3" pitchFamily="34" charset="-128"/>
              <a:ea typeface="ヒラギノ角ゴ ProN W3" pitchFamily="34" charset="-128"/>
              <a:cs typeface="Tarisaka Unicode MS" pitchFamily="2" charset="-128"/>
            </a:endParaRPr>
          </a:p>
          <a:p>
            <a:pPr algn="ctr"/>
            <a:r>
              <a:rPr lang="ja-JP" altLang="en-US" sz="3600" dirty="0" smtClean="0">
                <a:latin typeface="ヒラギノ明朝 ProN W6" pitchFamily="18" charset="-128"/>
                <a:ea typeface="ヒラギノ明朝 ProN W6" pitchFamily="18" charset="-128"/>
                <a:cs typeface="Tarisaka Unicode MS" pitchFamily="2" charset="-128"/>
              </a:rPr>
              <a:t>制度化</a:t>
            </a:r>
            <a:endParaRPr lang="en-US" altLang="ja-JP" sz="3600" dirty="0">
              <a:latin typeface="ヒラギノ明朝 ProN W6" pitchFamily="18" charset="-128"/>
              <a:ea typeface="ヒラギノ明朝 ProN W6" pitchFamily="18" charset="-128"/>
              <a:cs typeface="Tarisaka Unicode MS" pitchFamily="2" charset="-128"/>
            </a:endParaRPr>
          </a:p>
          <a:p>
            <a:pPr algn="ctr"/>
            <a:r>
              <a:rPr lang="ja-JP" altLang="en-US" sz="1200" b="0" dirty="0" smtClean="0">
                <a:latin typeface="ヒラギノ角ゴ ProN W3" pitchFamily="34" charset="-128"/>
                <a:ea typeface="ヒラギノ角ゴ ProN W3" pitchFamily="34" charset="-128"/>
                <a:cs typeface="Tarisaka Unicode MS" pitchFamily="2" charset="-128"/>
              </a:rPr>
              <a:t>と</a:t>
            </a:r>
            <a:endParaRPr lang="en-US" altLang="ja-JP" sz="1200" b="0" dirty="0">
              <a:latin typeface="ヒラギノ角ゴ ProN W3" pitchFamily="34" charset="-128"/>
              <a:ea typeface="ヒラギノ角ゴ ProN W3" pitchFamily="34" charset="-128"/>
              <a:cs typeface="Tarisaka Unicode MS" pitchFamily="2" charset="-128"/>
            </a:endParaRPr>
          </a:p>
          <a:p>
            <a:pPr algn="ctr"/>
            <a:r>
              <a:rPr lang="ja-JP" altLang="en-US" sz="6000" dirty="0">
                <a:latin typeface="ヒラギノ明朝 ProN W6" pitchFamily="18" charset="-128"/>
                <a:ea typeface="ヒラギノ明朝 ProN W6" pitchFamily="18" charset="-128"/>
                <a:cs typeface="Tarisaka Unicode MS" pitchFamily="2" charset="-128"/>
              </a:rPr>
              <a:t>キャパ越え</a:t>
            </a:r>
            <a:endParaRPr lang="en-US" altLang="ja-JP" sz="6000" dirty="0">
              <a:latin typeface="ヒラギノ明朝 ProN W6" pitchFamily="18" charset="-128"/>
              <a:ea typeface="ヒラギノ明朝 ProN W6" pitchFamily="18" charset="-128"/>
              <a:cs typeface="Tarisaka Unicode MS" pitchFamily="2" charset="-128"/>
            </a:endParaRPr>
          </a:p>
          <a:p>
            <a:pPr algn="ctr"/>
            <a:endParaRPr lang="en-US" altLang="ja-JP" sz="3600" dirty="0" smtClean="0">
              <a:latin typeface="Tarisaka Unicode MS" pitchFamily="2" charset="-128"/>
              <a:ea typeface="Tarisaka Unicode MS" pitchFamily="2" charset="-128"/>
              <a:cs typeface="Tarisaka Unicode MS" pitchFamily="2" charset="-128"/>
            </a:endParaRPr>
          </a:p>
        </p:txBody>
      </p:sp>
    </p:spTree>
    <p:extLst>
      <p:ext uri="{BB962C8B-B14F-4D97-AF65-F5344CB8AC3E}">
        <p14:creationId xmlns:p14="http://schemas.microsoft.com/office/powerpoint/2010/main" xmlns="" val="397972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16" presetClass="entr" presetSubtype="21" fill="hold" nodeType="afterEffect">
                                  <p:stCondLst>
                                    <p:cond delay="50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barn(inVertical)">
                                      <p:cBhvr>
                                        <p:cTn id="14" dur="500"/>
                                        <p:tgtEl>
                                          <p:spTgt spid="3">
                                            <p:txEl>
                                              <p:pRg st="3" end="3"/>
                                            </p:txEl>
                                          </p:spTgt>
                                        </p:tgtEl>
                                      </p:cBhvr>
                                    </p:animEffect>
                                  </p:childTnLst>
                                </p:cTn>
                              </p:par>
                            </p:childTnLst>
                          </p:cTn>
                        </p:par>
                        <p:par>
                          <p:cTn id="15" fill="hold">
                            <p:stCondLst>
                              <p:cond delay="2000"/>
                            </p:stCondLst>
                            <p:childTnLst>
                              <p:par>
                                <p:cTn id="16" presetID="16" presetClass="entr" presetSubtype="21" fill="hold" nodeType="afterEffect">
                                  <p:stCondLst>
                                    <p:cond delay="50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childTnLst>
                          </p:cTn>
                        </p:par>
                        <p:par>
                          <p:cTn id="19" fill="hold">
                            <p:stCondLst>
                              <p:cond delay="3000"/>
                            </p:stCondLst>
                            <p:childTnLst>
                              <p:par>
                                <p:cTn id="20" presetID="31" presetClass="entr" presetSubtype="0" fill="hold" nodeType="afterEffect">
                                  <p:stCondLst>
                                    <p:cond delay="25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25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250" fill="hold"/>
                                        <p:tgtEl>
                                          <p:spTgt spid="3">
                                            <p:txEl>
                                              <p:pRg st="6" end="6"/>
                                            </p:txEl>
                                          </p:spTgt>
                                        </p:tgtEl>
                                        <p:attrNameLst>
                                          <p:attrName>ppt_h</p:attrName>
                                        </p:attrNameLst>
                                      </p:cBhvr>
                                      <p:tavLst>
                                        <p:tav tm="0">
                                          <p:val>
                                            <p:fltVal val="0"/>
                                          </p:val>
                                        </p:tav>
                                        <p:tav tm="100000">
                                          <p:val>
                                            <p:strVal val="#ppt_h"/>
                                          </p:val>
                                        </p:tav>
                                      </p:tavLst>
                                    </p:anim>
                                    <p:anim calcmode="lin" valueType="num">
                                      <p:cBhvr>
                                        <p:cTn id="24" dur="25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5" dur="250"/>
                                        <p:tgtEl>
                                          <p:spTgt spid="3">
                                            <p:txEl>
                                              <p:pRg st="6" end="6"/>
                                            </p:txEl>
                                          </p:spTgt>
                                        </p:tgtEl>
                                      </p:cBhvr>
                                    </p:animEffect>
                                  </p:childTnLst>
                                </p:cTn>
                              </p:par>
                            </p:childTnLst>
                          </p:cTn>
                        </p:par>
                        <p:par>
                          <p:cTn id="26" fill="hold">
                            <p:stCondLst>
                              <p:cond delay="3500"/>
                            </p:stCondLst>
                            <p:childTnLst>
                              <p:par>
                                <p:cTn id="27" presetID="31" presetClass="entr" presetSubtype="0" fill="hold" nodeType="afterEffect">
                                  <p:stCondLst>
                                    <p:cond delay="25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p:cTn id="29"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7" end="7"/>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7" end="7"/>
                                            </p:txEl>
                                          </p:spTgt>
                                        </p:tgtEl>
                                        <p:attrNameLst>
                                          <p:attrName>style.rotation</p:attrName>
                                        </p:attrNameLst>
                                      </p:cBhvr>
                                      <p:tavLst>
                                        <p:tav tm="0">
                                          <p:val>
                                            <p:fltVal val="90"/>
                                          </p:val>
                                        </p:tav>
                                        <p:tav tm="100000">
                                          <p:val>
                                            <p:fltVal val="0"/>
                                          </p:val>
                                        </p:tav>
                                      </p:tavLst>
                                    </p:anim>
                                    <p:animEffect transition="in" filter="fade">
                                      <p:cBhvr>
                                        <p:cTn id="32" dur="1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ハンチントン</a:t>
            </a:r>
            <a:r>
              <a:rPr lang="ja-JP" altLang="en-US" dirty="0" smtClean="0">
                <a:latin typeface="ヒラギノ角ゴ ProN W6" pitchFamily="34" charset="-128"/>
                <a:ea typeface="ヒラギノ角ゴ ProN W6" pitchFamily="34" charset="-128"/>
              </a:rPr>
              <a:t>の</a:t>
            </a:r>
            <a:r>
              <a:rPr lang="ja-JP" altLang="en-US" dirty="0">
                <a:latin typeface="ヒラギノ角ゴ ProN W6" pitchFamily="34" charset="-128"/>
                <a:ea typeface="ヒラギノ角ゴ ProN W6" pitchFamily="34" charset="-128"/>
              </a:rPr>
              <a:t>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251520" y="908720"/>
            <a:ext cx="8745076" cy="3960440"/>
          </a:xfrm>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近代化により政治的要求増大</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→ここはドイチェと同じ</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格差が生じ、社会不安につながる</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それ</a:t>
            </a:r>
            <a:r>
              <a:rPr lang="ja-JP" altLang="en-US" sz="2000" b="0" dirty="0" smtClean="0">
                <a:latin typeface="ヒラギノ角ゴ ProN W3" pitchFamily="34" charset="-128"/>
                <a:ea typeface="ヒラギノ角ゴ ProN W3" pitchFamily="34" charset="-128"/>
              </a:rPr>
              <a:t>をくみ取るために必要なのが</a:t>
            </a:r>
            <a:r>
              <a:rPr lang="en-US" altLang="ja-JP" sz="2000" b="0" dirty="0" smtClean="0">
                <a:latin typeface="ヒラギノ角ゴ ProN W3" pitchFamily="34" charset="-128"/>
                <a:ea typeface="ヒラギノ角ゴ ProN W3" pitchFamily="34" charset="-128"/>
              </a:rPr>
              <a:t>…</a:t>
            </a:r>
          </a:p>
          <a:p>
            <a:pPr algn="ctr"/>
            <a:endParaRPr kumimoji="1" lang="ja-JP" altLang="en-US" sz="2000" b="0" dirty="0">
              <a:latin typeface="ヒラギノ角ゴ ProN W3" pitchFamily="34" charset="-128"/>
              <a:ea typeface="ヒラギノ角ゴ ProN W3" pitchFamily="34" charset="-128"/>
            </a:endParaRPr>
          </a:p>
        </p:txBody>
      </p:sp>
      <p:sp>
        <p:nvSpPr>
          <p:cNvPr id="4" name="下矢印​​ 3"/>
          <p:cNvSpPr/>
          <p:nvPr/>
        </p:nvSpPr>
        <p:spPr>
          <a:xfrm>
            <a:off x="4283968" y="2189340"/>
            <a:ext cx="648072" cy="100811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292441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FF0000"/>
                </a:solidFill>
                <a:latin typeface="ヒラギノ角ゴ ProN W6" pitchFamily="34" charset="-128"/>
                <a:ea typeface="ヒラギノ角ゴ ProN W6" pitchFamily="34" charset="-128"/>
              </a:rPr>
              <a:t>※</a:t>
            </a:r>
            <a:r>
              <a:rPr kumimoji="1" lang="ja-JP" altLang="en-US" dirty="0" smtClean="0">
                <a:solidFill>
                  <a:srgbClr val="FF0000"/>
                </a:solidFill>
                <a:latin typeface="ヒラギノ角ゴ ProN W6" pitchFamily="34" charset="-128"/>
                <a:ea typeface="ヒラギノ角ゴ ProN W6" pitchFamily="34" charset="-128"/>
              </a:rPr>
              <a:t>使用上の注意</a:t>
            </a:r>
            <a:r>
              <a:rPr kumimoji="1" lang="en-US" altLang="ja-JP" dirty="0" smtClean="0">
                <a:solidFill>
                  <a:srgbClr val="FF0000"/>
                </a:solidFill>
                <a:latin typeface="ヒラギノ角ゴ ProN W6" pitchFamily="34" charset="-128"/>
                <a:ea typeface="ヒラギノ角ゴ ProN W6" pitchFamily="34" charset="-128"/>
              </a:rPr>
              <a:t>※</a:t>
            </a:r>
            <a:endParaRPr kumimoji="1" lang="ja-JP" altLang="en-US" dirty="0">
              <a:solidFill>
                <a:srgbClr val="FF0000"/>
              </a:solidFill>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628800"/>
            <a:ext cx="7520940" cy="3579849"/>
          </a:xfrm>
        </p:spPr>
        <p:txBody>
          <a:bodyPr>
            <a:normAutofit/>
          </a:bodyPr>
          <a:lstStyle/>
          <a:p>
            <a:pPr algn="ctr"/>
            <a:r>
              <a:rPr kumimoji="1" lang="ja-JP" altLang="en-US" sz="2000" b="0" dirty="0" smtClean="0">
                <a:latin typeface="ヒラギノ角ゴ ProN W3" pitchFamily="34" charset="-128"/>
                <a:ea typeface="ヒラギノ角ゴ ProN W3" pitchFamily="34" charset="-128"/>
              </a:rPr>
              <a:t>このシケプリはあくまで</a:t>
            </a:r>
            <a:endParaRPr kumimoji="1"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授業内容の概要を最速で理解することを</a:t>
            </a:r>
            <a:endParaRPr kumimoji="1"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目的としています。</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詳しい内容について</a:t>
            </a:r>
            <a:r>
              <a:rPr lang="ja-JP" altLang="en-US" sz="2000" b="0" dirty="0" smtClean="0">
                <a:latin typeface="ヒラギノ角ゴ ProN W3" pitchFamily="34" charset="-128"/>
                <a:ea typeface="ヒラギノ角ゴ ProN W3" pitchFamily="34" charset="-128"/>
              </a:rPr>
              <a:t>は</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作成者に問い合わせて</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ノート共有を申請するとかなんとか</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a:latin typeface="ヒラギノ角ゴ ProN W3" pitchFamily="34" charset="-128"/>
                <a:ea typeface="ヒラギノ角ゴ ProN W3" pitchFamily="34" charset="-128"/>
              </a:rPr>
              <a:t>しやがってください。</a:t>
            </a:r>
          </a:p>
        </p:txBody>
      </p:sp>
    </p:spTree>
    <p:extLst>
      <p:ext uri="{BB962C8B-B14F-4D97-AF65-F5344CB8AC3E}">
        <p14:creationId xmlns:p14="http://schemas.microsoft.com/office/powerpoint/2010/main" xmlns="" val="24623753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ハンチントン</a:t>
            </a:r>
            <a:r>
              <a:rPr lang="ja-JP" altLang="en-US" dirty="0" smtClean="0">
                <a:latin typeface="ヒラギノ角ゴ ProN W6" pitchFamily="34" charset="-128"/>
                <a:ea typeface="ヒラギノ角ゴ ProN W6" pitchFamily="34" charset="-128"/>
              </a:rPr>
              <a:t>の</a:t>
            </a:r>
            <a:r>
              <a:rPr lang="ja-JP" altLang="en-US" dirty="0">
                <a:latin typeface="ヒラギノ角ゴ ProN W6" pitchFamily="34" charset="-128"/>
                <a:ea typeface="ヒラギノ角ゴ ProN W6" pitchFamily="34" charset="-128"/>
              </a:rPr>
              <a:t>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251520" y="1412776"/>
            <a:ext cx="8745076" cy="3672408"/>
          </a:xfrm>
        </p:spPr>
        <p:txBody>
          <a:bodyPr>
            <a:normAutofit lnSpcReduction="10000"/>
          </a:bodyPr>
          <a:lstStyle/>
          <a:p>
            <a:pPr algn="ctr"/>
            <a:endParaRPr kumimoji="1" lang="en-US" altLang="ja-JP" sz="1900" b="0" dirty="0" smtClean="0">
              <a:latin typeface="ヒラギノ明朝 ProN W6" pitchFamily="18" charset="-128"/>
              <a:ea typeface="ヒラギノ明朝 ProN W6" pitchFamily="18" charset="-128"/>
            </a:endParaRPr>
          </a:p>
          <a:p>
            <a:pPr algn="ctr"/>
            <a:endParaRPr kumimoji="1" lang="en-US" altLang="ja-JP" sz="1900" b="0" dirty="0" smtClean="0">
              <a:latin typeface="ヒラギノ明朝 ProN W6" pitchFamily="18" charset="-128"/>
              <a:ea typeface="ヒラギノ明朝 ProN W6" pitchFamily="18" charset="-128"/>
            </a:endParaRPr>
          </a:p>
          <a:p>
            <a:pPr algn="ctr"/>
            <a:r>
              <a:rPr kumimoji="1" lang="ja-JP" altLang="en-US" sz="9600" b="0" dirty="0" smtClean="0">
                <a:latin typeface="ヒラギノ明朝 ProN W6" pitchFamily="18" charset="-128"/>
                <a:ea typeface="ヒラギノ明朝 ProN W6" pitchFamily="18" charset="-128"/>
              </a:rPr>
              <a:t>制度化</a:t>
            </a:r>
            <a:endParaRPr kumimoji="1" lang="en-US" altLang="ja-JP" sz="9600" b="0" dirty="0" smtClean="0">
              <a:latin typeface="ヒラギノ明朝 ProN W6" pitchFamily="18" charset="-128"/>
              <a:ea typeface="ヒラギノ明朝 ProN W6" pitchFamily="18" charset="-128"/>
            </a:endParaRPr>
          </a:p>
          <a:p>
            <a:pPr algn="ctr"/>
            <a:endParaRPr kumimoji="1" lang="en-US" altLang="ja-JP" sz="2000" b="0" dirty="0" smtClean="0">
              <a:latin typeface="ヒラギノ明朝 ProN W6" pitchFamily="18" charset="-128"/>
              <a:ea typeface="ヒラギノ明朝 ProN W6" pitchFamily="18" charset="-128"/>
            </a:endParaRPr>
          </a:p>
          <a:p>
            <a:pPr algn="ctr"/>
            <a:endParaRPr lang="en-US" altLang="ja-JP" sz="2000" b="0" dirty="0">
              <a:latin typeface="ヒラギノ明朝 ProN W6" pitchFamily="18" charset="-128"/>
              <a:ea typeface="ヒラギノ明朝 ProN W6" pitchFamily="18" charset="-128"/>
            </a:endParaRPr>
          </a:p>
          <a:p>
            <a:pPr algn="ctr"/>
            <a:endParaRPr lang="en-US" altLang="ja-JP" sz="2000" b="0" dirty="0">
              <a:latin typeface="ヒラギノ明朝 ProN W6" pitchFamily="18" charset="-128"/>
              <a:ea typeface="ヒラギノ明朝 ProN W6" pitchFamily="18" charset="-128"/>
            </a:endParaRPr>
          </a:p>
          <a:p>
            <a:pPr algn="r"/>
            <a:r>
              <a:rPr kumimoji="1" lang="en-US" altLang="ja-JP" sz="2000" b="0" dirty="0" smtClean="0">
                <a:latin typeface="ヒラギノ角ゴ ProN W3" pitchFamily="34" charset="-128"/>
                <a:ea typeface="ヒラギノ角ゴ ProN W3" pitchFamily="34" charset="-128"/>
              </a:rPr>
              <a:t>…</a:t>
            </a:r>
            <a:r>
              <a:rPr kumimoji="1" lang="ja-JP" altLang="en-US" sz="2000" b="0" dirty="0" smtClean="0">
                <a:latin typeface="ヒラギノ角ゴ ProN W3" pitchFamily="34" charset="-128"/>
                <a:ea typeface="ヒラギノ角ゴ ProN W3" pitchFamily="34" charset="-128"/>
              </a:rPr>
              <a:t>どゆこと？</a:t>
            </a: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12716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ハンチントン</a:t>
            </a:r>
            <a:r>
              <a:rPr lang="ja-JP" altLang="en-US" dirty="0" smtClean="0">
                <a:latin typeface="ヒラギノ角ゴ ProN W6" pitchFamily="34" charset="-128"/>
                <a:ea typeface="ヒラギノ角ゴ ProN W6" pitchFamily="34" charset="-128"/>
              </a:rPr>
              <a:t>の</a:t>
            </a:r>
            <a:r>
              <a:rPr lang="ja-JP" altLang="en-US" dirty="0">
                <a:latin typeface="ヒラギノ角ゴ ProN W6" pitchFamily="34" charset="-128"/>
                <a:ea typeface="ヒラギノ角ゴ ProN W6" pitchFamily="34" charset="-128"/>
              </a:rPr>
              <a:t>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251520" y="1196752"/>
            <a:ext cx="8745076" cy="3672408"/>
          </a:xfrm>
        </p:spPr>
        <p:txBody>
          <a:bodyPr>
            <a:normAutofit/>
          </a:bodyPr>
          <a:lstStyle/>
          <a:p>
            <a:r>
              <a:rPr kumimoji="1" lang="ja-JP" altLang="en-US" sz="2000" b="0" dirty="0" smtClean="0">
                <a:latin typeface="ヒラギノ角ゴ ProN W3" pitchFamily="34" charset="-128"/>
                <a:ea typeface="ヒラギノ角ゴ ProN W3" pitchFamily="34" charset="-128"/>
              </a:rPr>
              <a:t>制度化とは</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6" pitchFamily="34" charset="-128"/>
              <a:ea typeface="ヒラギノ角ゴ ProN W6" pitchFamily="34" charset="-128"/>
            </a:endParaRPr>
          </a:p>
          <a:p>
            <a:pPr algn="ctr"/>
            <a:endParaRPr lang="en-US" altLang="ja-JP" sz="2000" b="0" dirty="0">
              <a:latin typeface="ヒラギノ角ゴ ProN W6" pitchFamily="34" charset="-128"/>
              <a:ea typeface="ヒラギノ角ゴ ProN W6" pitchFamily="34" charset="-128"/>
            </a:endParaRPr>
          </a:p>
          <a:p>
            <a:pPr algn="ctr"/>
            <a:endParaRPr lang="en-US" altLang="ja-JP" sz="2000" b="0" dirty="0" smtClean="0">
              <a:latin typeface="ヒラギノ角ゴ ProN W6" pitchFamily="34" charset="-128"/>
              <a:ea typeface="ヒラギノ角ゴ ProN W6" pitchFamily="34" charset="-128"/>
            </a:endParaRPr>
          </a:p>
          <a:p>
            <a:pPr algn="ctr"/>
            <a:r>
              <a:rPr lang="ja-JP" altLang="ja-JP" sz="3200" b="0" dirty="0" smtClean="0">
                <a:latin typeface="ヒラギノ角ゴ ProN W6" pitchFamily="34" charset="-128"/>
                <a:ea typeface="ヒラギノ角ゴ ProN W6" pitchFamily="34" charset="-128"/>
              </a:rPr>
              <a:t>社会的</a:t>
            </a:r>
            <a:r>
              <a:rPr lang="ja-JP" altLang="ja-JP" sz="3200" b="0" dirty="0">
                <a:latin typeface="ヒラギノ角ゴ ProN W6" pitchFamily="34" charset="-128"/>
                <a:ea typeface="ヒラギノ角ゴ ProN W6" pitchFamily="34" charset="-128"/>
              </a:rPr>
              <a:t>要求をくみ上げて合意を形成すること</a:t>
            </a:r>
          </a:p>
          <a:p>
            <a:pPr algn="ct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144888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ハンチントン</a:t>
            </a:r>
            <a:r>
              <a:rPr lang="ja-JP" altLang="en-US" dirty="0" smtClean="0">
                <a:latin typeface="ヒラギノ角ゴ ProN W6" pitchFamily="34" charset="-128"/>
                <a:ea typeface="ヒラギノ角ゴ ProN W6" pitchFamily="34" charset="-128"/>
              </a:rPr>
              <a:t>の</a:t>
            </a:r>
            <a:r>
              <a:rPr lang="ja-JP" altLang="en-US" dirty="0">
                <a:latin typeface="ヒラギノ角ゴ ProN W6" pitchFamily="34" charset="-128"/>
                <a:ea typeface="ヒラギノ角ゴ ProN W6" pitchFamily="34" charset="-128"/>
              </a:rPr>
              <a:t>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251520" y="1700808"/>
            <a:ext cx="8745076" cy="3672408"/>
          </a:xfrm>
        </p:spPr>
        <p:txBody>
          <a:bodyPr>
            <a:normAutofit/>
          </a:bodyPr>
          <a:lstStyle/>
          <a:p>
            <a:pPr algn="ctr"/>
            <a:r>
              <a:rPr kumimoji="1" lang="ja-JP" altLang="en-US" sz="2000" b="0" dirty="0" smtClean="0">
                <a:latin typeface="ヒラギノ角ゴ ProN W3" pitchFamily="34" charset="-128"/>
                <a:ea typeface="ヒラギノ角ゴ ProN W3" pitchFamily="34" charset="-128"/>
              </a:rPr>
              <a:t>制度化の枠組みがキャパ越えすると</a:t>
            </a:r>
            <a:endParaRPr kumimoji="1" lang="en-US" altLang="ja-JP" sz="2000" b="0" dirty="0" smtClean="0">
              <a:latin typeface="ヒラギノ角ゴ ProN W3" pitchFamily="34" charset="-128"/>
              <a:ea typeface="ヒラギノ角ゴ ProN W3" pitchFamily="34" charset="-128"/>
            </a:endParaRPr>
          </a:p>
          <a:p>
            <a:pPr algn="ctr"/>
            <a:r>
              <a:rPr lang="ja-JP" altLang="en-US" sz="3200" b="0" dirty="0">
                <a:latin typeface="ヒラギノ角ゴ ProN W6" pitchFamily="34" charset="-128"/>
                <a:ea typeface="ヒラギノ角ゴ ProN W6" pitchFamily="34" charset="-128"/>
              </a:rPr>
              <a:t>民主主義は崩壊</a:t>
            </a:r>
            <a:endParaRPr kumimoji="1" lang="en-US" altLang="ja-JP" sz="3200" b="0" dirty="0" smtClean="0">
              <a:latin typeface="ヒラギノ角ゴ ProN W6" pitchFamily="34" charset="-128"/>
              <a:ea typeface="ヒラギノ角ゴ ProN W6" pitchFamily="34" charset="-128"/>
            </a:endParaRPr>
          </a:p>
        </p:txBody>
      </p:sp>
    </p:spTree>
    <p:extLst>
      <p:ext uri="{BB962C8B-B14F-4D97-AF65-F5344CB8AC3E}">
        <p14:creationId xmlns:p14="http://schemas.microsoft.com/office/powerpoint/2010/main" xmlns="" val="2404504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xit" presetSubtype="0" fill="hold" nodeType="afterEffect">
                                  <p:stCondLst>
                                    <p:cond delay="500"/>
                                  </p:stCondLst>
                                  <p:childTnLst>
                                    <p:animEffect transition="out" filter="wipe(down)">
                                      <p:cBhvr>
                                        <p:cTn id="6" dur="180" accel="50000">
                                          <p:stCondLst>
                                            <p:cond delay="1820"/>
                                          </p:stCondLst>
                                        </p:cTn>
                                        <p:tgtEl>
                                          <p:spTgt spid="3">
                                            <p:txEl>
                                              <p:pRg st="1" end="1"/>
                                            </p:txEl>
                                          </p:spTgt>
                                        </p:tgtEl>
                                      </p:cBhvr>
                                    </p:animEffect>
                                    <p:anim calcmode="lin" valueType="num">
                                      <p:cBhvr>
                                        <p:cTn id="7" dur="1822" tmFilter="0,0; 0.14,0.31; 0.43,0.73; 0.71,0.91; 1.0,1.0">
                                          <p:stCondLst>
                                            <p:cond delay="0"/>
                                          </p:stCondLst>
                                        </p:cTn>
                                        <p:tgtEl>
                                          <p:spTgt spid="3">
                                            <p:txEl>
                                              <p:pRg st="1" end="1"/>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xEl>
                                              <p:pRg st="1" end="1"/>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xEl>
                                              <p:pRg st="1" end="1"/>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3">
                                            <p:txEl>
                                              <p:pRg st="1" end="1"/>
                                            </p:txEl>
                                          </p:spTgt>
                                        </p:tgtEl>
                                      </p:cBhvr>
                                      <p:to x="100000" y="60000"/>
                                    </p:animScale>
                                    <p:animScale>
                                      <p:cBhvr>
                                        <p:cTn id="15" dur="166" decel="50000">
                                          <p:stCondLst>
                                            <p:cond delay="646"/>
                                          </p:stCondLst>
                                        </p:cTn>
                                        <p:tgtEl>
                                          <p:spTgt spid="3">
                                            <p:txEl>
                                              <p:pRg st="1" end="1"/>
                                            </p:txEl>
                                          </p:spTgt>
                                        </p:tgtEl>
                                      </p:cBhvr>
                                      <p:to x="100000" y="100000"/>
                                    </p:animScale>
                                    <p:animScale>
                                      <p:cBhvr>
                                        <p:cTn id="16" dur="26">
                                          <p:stCondLst>
                                            <p:cond delay="1312"/>
                                          </p:stCondLst>
                                        </p:cTn>
                                        <p:tgtEl>
                                          <p:spTgt spid="3">
                                            <p:txEl>
                                              <p:pRg st="1" end="1"/>
                                            </p:txEl>
                                          </p:spTgt>
                                        </p:tgtEl>
                                      </p:cBhvr>
                                      <p:to x="100000" y="80000"/>
                                    </p:animScale>
                                    <p:animScale>
                                      <p:cBhvr>
                                        <p:cTn id="17" dur="166" decel="50000">
                                          <p:stCondLst>
                                            <p:cond delay="1338"/>
                                          </p:stCondLst>
                                        </p:cTn>
                                        <p:tgtEl>
                                          <p:spTgt spid="3">
                                            <p:txEl>
                                              <p:pRg st="1" end="1"/>
                                            </p:txEl>
                                          </p:spTgt>
                                        </p:tgtEl>
                                      </p:cBhvr>
                                      <p:to x="100000" y="100000"/>
                                    </p:animScale>
                                    <p:animScale>
                                      <p:cBhvr>
                                        <p:cTn id="18" dur="26">
                                          <p:stCondLst>
                                            <p:cond delay="1642"/>
                                          </p:stCondLst>
                                        </p:cTn>
                                        <p:tgtEl>
                                          <p:spTgt spid="3">
                                            <p:txEl>
                                              <p:pRg st="1" end="1"/>
                                            </p:txEl>
                                          </p:spTgt>
                                        </p:tgtEl>
                                      </p:cBhvr>
                                      <p:to x="100000" y="90000"/>
                                    </p:animScale>
                                    <p:animScale>
                                      <p:cBhvr>
                                        <p:cTn id="19" dur="166" decel="50000">
                                          <p:stCondLst>
                                            <p:cond delay="1668"/>
                                          </p:stCondLst>
                                        </p:cTn>
                                        <p:tgtEl>
                                          <p:spTgt spid="3">
                                            <p:txEl>
                                              <p:pRg st="1" end="1"/>
                                            </p:txEl>
                                          </p:spTgt>
                                        </p:tgtEl>
                                      </p:cBhvr>
                                      <p:to x="100000" y="100000"/>
                                    </p:animScale>
                                    <p:animScale>
                                      <p:cBhvr>
                                        <p:cTn id="20" dur="26">
                                          <p:stCondLst>
                                            <p:cond delay="1808"/>
                                          </p:stCondLst>
                                        </p:cTn>
                                        <p:tgtEl>
                                          <p:spTgt spid="3">
                                            <p:txEl>
                                              <p:pRg st="1" end="1"/>
                                            </p:txEl>
                                          </p:spTgt>
                                        </p:tgtEl>
                                      </p:cBhvr>
                                      <p:to x="100000" y="95000"/>
                                    </p:animScale>
                                    <p:animScale>
                                      <p:cBhvr>
                                        <p:cTn id="21" dur="166" decel="50000">
                                          <p:stCondLst>
                                            <p:cond delay="1834"/>
                                          </p:stCondLst>
                                        </p:cTn>
                                        <p:tgtEl>
                                          <p:spTgt spid="3">
                                            <p:txEl>
                                              <p:pRg st="1" end="1"/>
                                            </p:txEl>
                                          </p:spTgt>
                                        </p:tgtEl>
                                      </p:cBhvr>
                                      <p:to x="100000" y="100000"/>
                                    </p:animScale>
                                    <p:set>
                                      <p:cBhvr>
                                        <p:cTn id="22" dur="1" fill="hold">
                                          <p:stCondLst>
                                            <p:cond delay="19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ダール</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052736"/>
            <a:ext cx="7520940" cy="5112568"/>
          </a:xfrm>
        </p:spPr>
        <p:txBody>
          <a:bodyPr>
            <a:normAutofit/>
          </a:bodyPr>
          <a:lstStyle/>
          <a:p>
            <a:pPr algn="ctr"/>
            <a:r>
              <a:rPr kumimoji="1" lang="ja-JP" altLang="en-US" sz="2000" b="0" dirty="0" smtClean="0">
                <a:latin typeface="ヒラギノ角ゴ ProN W3" pitchFamily="34" charset="-128"/>
                <a:ea typeface="ヒラギノ角ゴ ProN W3" pitchFamily="34" charset="-128"/>
              </a:rPr>
              <a:t>この人が注目したのは</a:t>
            </a:r>
            <a:r>
              <a:rPr kumimoji="1" lang="en-US" altLang="ja-JP" sz="2000" b="0" dirty="0" smtClean="0">
                <a:latin typeface="ヒラギノ角ゴ ProN W3" pitchFamily="34" charset="-128"/>
                <a:ea typeface="ヒラギノ角ゴ ProN W3" pitchFamily="34" charset="-128"/>
              </a:rPr>
              <a:t>…</a:t>
            </a:r>
            <a:endParaRPr kumimoji="1"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ズバリ</a:t>
            </a:r>
            <a:endParaRPr lang="en-US" altLang="ja-JP" sz="2000" b="0" dirty="0" smtClean="0">
              <a:latin typeface="ヒラギノ角ゴ ProN W3" pitchFamily="34" charset="-128"/>
              <a:ea typeface="ヒラギノ角ゴ ProN W3" pitchFamily="34" charset="-128"/>
            </a:endParaRPr>
          </a:p>
          <a:p>
            <a:pPr algn="ctr"/>
            <a:endParaRPr lang="en-US" altLang="ja-JP" sz="800" b="0" dirty="0" smtClean="0">
              <a:latin typeface="ヒラギノ角ゴ ProN W3" pitchFamily="34" charset="-128"/>
              <a:ea typeface="ヒラギノ角ゴ ProN W3" pitchFamily="34" charset="-128"/>
            </a:endParaRPr>
          </a:p>
          <a:p>
            <a:pPr algn="ctr"/>
            <a:endParaRPr lang="en-US" altLang="ja-JP" sz="800" b="0" dirty="0">
              <a:latin typeface="ヒラギノ角ゴ ProN W3" pitchFamily="34" charset="-128"/>
              <a:ea typeface="ヒラギノ角ゴ ProN W3" pitchFamily="34" charset="-128"/>
            </a:endParaRPr>
          </a:p>
          <a:p>
            <a:pPr algn="ctr"/>
            <a:endParaRPr lang="en-US" altLang="ja-JP" sz="800" b="0" dirty="0" smtClean="0">
              <a:latin typeface="ヒラギノ角ゴ ProN W3" pitchFamily="34" charset="-128"/>
              <a:ea typeface="ヒラギノ角ゴ ProN W3" pitchFamily="34" charset="-128"/>
            </a:endParaRPr>
          </a:p>
          <a:p>
            <a:pPr algn="ctr"/>
            <a:endParaRPr lang="en-US" altLang="ja-JP" sz="800" b="0" dirty="0">
              <a:latin typeface="ヒラギノ角ゴ ProN W3" pitchFamily="34" charset="-128"/>
              <a:ea typeface="ヒラギノ角ゴ ProN W3" pitchFamily="34" charset="-128"/>
            </a:endParaRPr>
          </a:p>
          <a:p>
            <a:pPr algn="ctr"/>
            <a:endParaRPr lang="en-US" altLang="ja-JP" sz="800" b="0" dirty="0">
              <a:latin typeface="ヒラギノ角ゴ ProN W3" pitchFamily="34" charset="-128"/>
              <a:ea typeface="ヒラギノ角ゴ ProN W3" pitchFamily="34" charset="-128"/>
            </a:endParaRPr>
          </a:p>
          <a:p>
            <a:pPr algn="ctr"/>
            <a:r>
              <a:rPr lang="ja-JP" altLang="en-US" sz="3600" dirty="0" smtClean="0">
                <a:latin typeface="ヒラギノ明朝 ProN W6" pitchFamily="18" charset="-128"/>
                <a:ea typeface="ヒラギノ明朝 ProN W6" pitchFamily="18" charset="-128"/>
                <a:cs typeface="Tarisaka Unicode MS" pitchFamily="2" charset="-128"/>
              </a:rPr>
              <a:t>ポリアーキー</a:t>
            </a:r>
            <a:endParaRPr lang="en-US" altLang="ja-JP" sz="3600" dirty="0" smtClean="0">
              <a:latin typeface="ヒラギノ明朝 ProN W6" pitchFamily="18" charset="-128"/>
              <a:ea typeface="ヒラギノ明朝 ProN W6" pitchFamily="18" charset="-128"/>
              <a:cs typeface="Tarisaka Unicode MS" pitchFamily="2" charset="-128"/>
            </a:endParaRPr>
          </a:p>
          <a:p>
            <a:pPr algn="ctr"/>
            <a:endParaRPr lang="en-US" altLang="ja-JP" sz="3600" dirty="0" smtClean="0">
              <a:latin typeface="Tarisaka Unicode MS" pitchFamily="2" charset="-128"/>
              <a:ea typeface="Tarisaka Unicode MS" pitchFamily="2" charset="-128"/>
              <a:cs typeface="Tarisaka Unicode MS" pitchFamily="2" charset="-128"/>
            </a:endParaRPr>
          </a:p>
          <a:p>
            <a:pPr algn="ctr"/>
            <a:endParaRPr lang="en-US" altLang="ja-JP" sz="3600" dirty="0" smtClean="0">
              <a:latin typeface="Tarisaka Unicode MS" pitchFamily="2" charset="-128"/>
              <a:ea typeface="Tarisaka Unicode MS" pitchFamily="2" charset="-128"/>
              <a:cs typeface="Tarisaka Unicode MS" pitchFamily="2" charset="-128"/>
            </a:endParaRPr>
          </a:p>
        </p:txBody>
      </p:sp>
    </p:spTree>
    <p:extLst>
      <p:ext uri="{BB962C8B-B14F-4D97-AF65-F5344CB8AC3E}">
        <p14:creationId xmlns:p14="http://schemas.microsoft.com/office/powerpoint/2010/main" xmlns="" val="393722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16" presetClass="entr" presetSubtype="21" fill="hold" nodeType="afterEffect">
                                  <p:stCondLst>
                                    <p:cond delay="50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barn(inVertical)">
                                      <p:cBhvr>
                                        <p:cTn id="1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ダール</a:t>
            </a:r>
            <a:r>
              <a:rPr lang="ja-JP" altLang="en-US" dirty="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p:txBody>
          <a:bodyPr>
            <a:normAutofit/>
          </a:bodyPr>
          <a:lstStyle/>
          <a:p>
            <a:r>
              <a:rPr kumimoji="1" lang="ja-JP" altLang="en-US" sz="2000" b="0" dirty="0" smtClean="0">
                <a:latin typeface="ヒラギノ角ゴ ProN W3" pitchFamily="34" charset="-128"/>
                <a:ea typeface="ヒラギノ角ゴ ProN W3" pitchFamily="34" charset="-128"/>
              </a:rPr>
              <a:t>ポリアーキーとは</a:t>
            </a:r>
            <a:endParaRPr kumimoji="1"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6" pitchFamily="34" charset="-128"/>
              <a:ea typeface="ヒラギノ角ゴ ProN W6" pitchFamily="34" charset="-128"/>
            </a:endParaRPr>
          </a:p>
          <a:p>
            <a:endParaRPr lang="en-US" altLang="ja-JP" sz="2000" b="0" dirty="0" smtClean="0">
              <a:latin typeface="ヒラギノ角ゴ ProN W6" pitchFamily="34" charset="-128"/>
              <a:ea typeface="ヒラギノ角ゴ ProN W6" pitchFamily="34" charset="-128"/>
            </a:endParaRPr>
          </a:p>
          <a:p>
            <a:endParaRPr lang="en-US" altLang="ja-JP" sz="2000" b="0" dirty="0">
              <a:latin typeface="ヒラギノ角ゴ ProN W6" pitchFamily="34" charset="-128"/>
              <a:ea typeface="ヒラギノ角ゴ ProN W6" pitchFamily="34" charset="-128"/>
            </a:endParaRPr>
          </a:p>
          <a:p>
            <a:pPr algn="ctr"/>
            <a:r>
              <a:rPr kumimoji="1" lang="ja-JP" altLang="en-US" sz="2400" b="0" dirty="0" smtClean="0">
                <a:latin typeface="ヒラギノ角ゴ ProN W6" pitchFamily="34" charset="-128"/>
                <a:ea typeface="ヒラギノ角ゴ ProN W6" pitchFamily="34" charset="-128"/>
              </a:rPr>
              <a:t>実在の体制としての民主主義</a:t>
            </a:r>
            <a:endParaRPr kumimoji="1" lang="en-US" altLang="ja-JP" sz="2400" b="0" dirty="0" smtClean="0">
              <a:latin typeface="ヒラギノ角ゴ ProN W6" pitchFamily="34" charset="-128"/>
              <a:ea typeface="ヒラギノ角ゴ ProN W6" pitchFamily="34" charset="-128"/>
            </a:endParaRPr>
          </a:p>
          <a:p>
            <a:pPr algn="ctr"/>
            <a:endParaRPr lang="en-US" altLang="ja-JP" sz="2400" b="0" dirty="0">
              <a:latin typeface="ヒラギノ角ゴ ProN W6" pitchFamily="34" charset="-128"/>
              <a:ea typeface="ヒラギノ角ゴ ProN W6" pitchFamily="34" charset="-128"/>
            </a:endParaRPr>
          </a:p>
          <a:p>
            <a:pPr algn="ctr"/>
            <a:endParaRPr lang="en-US" altLang="ja-JP" sz="2400" b="0" dirty="0">
              <a:latin typeface="ヒラギノ角ゴ ProN W6" pitchFamily="34" charset="-128"/>
              <a:ea typeface="ヒラギノ角ゴ ProN W6" pitchFamily="34" charset="-128"/>
            </a:endParaRPr>
          </a:p>
          <a:p>
            <a:pPr algn="r"/>
            <a:r>
              <a:rPr kumimoji="1" lang="ja-JP" altLang="en-US" sz="2000" b="0" dirty="0" smtClean="0">
                <a:latin typeface="ヒラギノ角ゴ ProN W3" pitchFamily="34" charset="-128"/>
                <a:ea typeface="ヒラギノ角ゴ ProN W3" pitchFamily="34" charset="-128"/>
              </a:rPr>
              <a:t>理念系としての民主主義とは区別する</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2883376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ダール</a:t>
            </a:r>
            <a:r>
              <a:rPr lang="ja-JP" altLang="en-US" dirty="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251520" y="908720"/>
            <a:ext cx="8745076" cy="3960440"/>
          </a:xfrm>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endParaRPr kumimoji="1" lang="ja-JP" altLang="en-US" sz="2400" b="0" dirty="0">
              <a:latin typeface="ヒラギノ角ゴ ProN W3" pitchFamily="34" charset="-128"/>
              <a:ea typeface="ヒラギノ角ゴ ProN W3" pitchFamily="34" charset="-128"/>
            </a:endParaRPr>
          </a:p>
        </p:txBody>
      </p:sp>
      <p:sp>
        <p:nvSpPr>
          <p:cNvPr id="8" name="円/楕円​​ 7"/>
          <p:cNvSpPr/>
          <p:nvPr/>
        </p:nvSpPr>
        <p:spPr>
          <a:xfrm>
            <a:off x="683568" y="2348880"/>
            <a:ext cx="2376264" cy="122413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473878" y="1294476"/>
            <a:ext cx="2376264" cy="122413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395353" y="3573016"/>
            <a:ext cx="2376264" cy="122413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6084168" y="2378738"/>
            <a:ext cx="2376264" cy="1224136"/>
          </a:xfrm>
          <a:prstGeom prst="ellipse">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flipV="1">
            <a:off x="2771800" y="2209201"/>
            <a:ext cx="702078" cy="2983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3122839" y="2960948"/>
            <a:ext cx="2817313" cy="298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直線矢印​​コネクタ 22"/>
          <p:cNvCxnSpPr/>
          <p:nvPr/>
        </p:nvCxnSpPr>
        <p:spPr>
          <a:xfrm>
            <a:off x="5771617" y="2060848"/>
            <a:ext cx="600583" cy="44667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2771800" y="3429000"/>
            <a:ext cx="702078"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5771617" y="3573016"/>
            <a:ext cx="744599"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テキスト ボックス 30"/>
          <p:cNvSpPr txBox="1"/>
          <p:nvPr/>
        </p:nvSpPr>
        <p:spPr>
          <a:xfrm>
            <a:off x="881590" y="2776282"/>
            <a:ext cx="2592288" cy="369332"/>
          </a:xfrm>
          <a:prstGeom prst="rect">
            <a:avLst/>
          </a:prstGeom>
          <a:noFill/>
        </p:spPr>
        <p:txBody>
          <a:bodyPr wrap="square" rtlCol="0">
            <a:spAutoFit/>
          </a:bodyPr>
          <a:lstStyle/>
          <a:p>
            <a:r>
              <a:rPr lang="ja-JP" altLang="en-US" dirty="0">
                <a:latin typeface="ヒラギノ角ゴ ProN W3" pitchFamily="34" charset="-128"/>
                <a:ea typeface="ヒラギノ角ゴ ProN W3" pitchFamily="34" charset="-128"/>
                <a:cs typeface="Lucida Grande" pitchFamily="2" charset="0"/>
              </a:rPr>
              <a:t>閉鎖的ヘゲモニー</a:t>
            </a:r>
            <a:endParaRPr kumimoji="1" lang="ja-JP" altLang="en-US" dirty="0">
              <a:latin typeface="ヒラギノ角ゴ ProN W3" pitchFamily="34" charset="-128"/>
              <a:ea typeface="ヒラギノ角ゴ ProN W3" pitchFamily="34" charset="-128"/>
              <a:cs typeface="Lucida Grande" pitchFamily="2" charset="0"/>
            </a:endParaRPr>
          </a:p>
        </p:txBody>
      </p:sp>
      <p:sp>
        <p:nvSpPr>
          <p:cNvPr id="32" name="テキスト ボックス 31"/>
          <p:cNvSpPr txBox="1"/>
          <p:nvPr/>
        </p:nvSpPr>
        <p:spPr>
          <a:xfrm>
            <a:off x="3995936" y="1691516"/>
            <a:ext cx="3456384" cy="369332"/>
          </a:xfrm>
          <a:prstGeom prst="rect">
            <a:avLst/>
          </a:prstGeom>
          <a:noFill/>
        </p:spPr>
        <p:txBody>
          <a:bodyPr wrap="square" rtlCol="0">
            <a:spAutoFit/>
          </a:bodyPr>
          <a:lstStyle/>
          <a:p>
            <a:r>
              <a:rPr lang="ja-JP" altLang="en-US" dirty="0" smtClean="0">
                <a:latin typeface="ヒラギノ角ゴ ProN W3" pitchFamily="34" charset="-128"/>
                <a:ea typeface="ヒラギノ角ゴ ProN W3" pitchFamily="34" charset="-128"/>
                <a:cs typeface="Lucida Grande" pitchFamily="2" charset="0"/>
              </a:rPr>
              <a:t>競争的寡頭制</a:t>
            </a:r>
            <a:endParaRPr kumimoji="1" lang="ja-JP" altLang="en-US" dirty="0">
              <a:latin typeface="ヒラギノ角ゴ ProN W3" pitchFamily="34" charset="-128"/>
              <a:ea typeface="ヒラギノ角ゴ ProN W3" pitchFamily="34" charset="-128"/>
              <a:cs typeface="Lucida Grande" pitchFamily="2" charset="0"/>
            </a:endParaRPr>
          </a:p>
        </p:txBody>
      </p:sp>
      <p:sp>
        <p:nvSpPr>
          <p:cNvPr id="33" name="テキスト ボックス 32"/>
          <p:cNvSpPr txBox="1"/>
          <p:nvPr/>
        </p:nvSpPr>
        <p:spPr>
          <a:xfrm>
            <a:off x="3748562" y="4005033"/>
            <a:ext cx="3951129" cy="369332"/>
          </a:xfrm>
          <a:prstGeom prst="rect">
            <a:avLst/>
          </a:prstGeom>
          <a:noFill/>
        </p:spPr>
        <p:txBody>
          <a:bodyPr wrap="square" rtlCol="0">
            <a:spAutoFit/>
          </a:bodyPr>
          <a:lstStyle/>
          <a:p>
            <a:r>
              <a:rPr lang="ja-JP" altLang="en-US" dirty="0" smtClean="0">
                <a:latin typeface="ヒラギノ角ゴ ProN W3" pitchFamily="34" charset="-128"/>
                <a:ea typeface="ヒラギノ角ゴ ProN W3" pitchFamily="34" charset="-128"/>
                <a:cs typeface="Lucida Grande" pitchFamily="2" charset="0"/>
              </a:rPr>
              <a:t>包括的ヘゲモニー</a:t>
            </a:r>
            <a:endParaRPr kumimoji="1" lang="ja-JP" altLang="en-US" dirty="0">
              <a:latin typeface="ヒラギノ角ゴ ProN W3" pitchFamily="34" charset="-128"/>
              <a:ea typeface="ヒラギノ角ゴ ProN W3" pitchFamily="34" charset="-128"/>
              <a:cs typeface="Lucida Grande" pitchFamily="2" charset="0"/>
            </a:endParaRPr>
          </a:p>
        </p:txBody>
      </p:sp>
      <p:sp>
        <p:nvSpPr>
          <p:cNvPr id="34" name="テキスト ボックス 33"/>
          <p:cNvSpPr txBox="1"/>
          <p:nvPr/>
        </p:nvSpPr>
        <p:spPr>
          <a:xfrm>
            <a:off x="6516216" y="2776282"/>
            <a:ext cx="2520280" cy="369332"/>
          </a:xfrm>
          <a:prstGeom prst="rect">
            <a:avLst/>
          </a:prstGeom>
          <a:noFill/>
        </p:spPr>
        <p:txBody>
          <a:bodyPr wrap="square" rtlCol="0">
            <a:spAutoFit/>
          </a:bodyPr>
          <a:lstStyle/>
          <a:p>
            <a:r>
              <a:rPr kumimoji="1" lang="ja-JP" altLang="en-US" dirty="0" smtClean="0">
                <a:latin typeface="ヒラギノ角ゴ ProN W3" pitchFamily="34" charset="-128"/>
                <a:ea typeface="ヒラギノ角ゴ ProN W3" pitchFamily="34" charset="-128"/>
                <a:cs typeface="Lucida Grande" pitchFamily="2" charset="0"/>
              </a:rPr>
              <a:t>ポリアーキー</a:t>
            </a:r>
            <a:endParaRPr kumimoji="1" lang="ja-JP" altLang="en-US" dirty="0">
              <a:latin typeface="ヒラギノ角ゴ ProN W3" pitchFamily="34" charset="-128"/>
              <a:ea typeface="ヒラギノ角ゴ ProN W3" pitchFamily="34" charset="-128"/>
              <a:cs typeface="Lucida Grande" pitchFamily="2" charset="0"/>
            </a:endParaRPr>
          </a:p>
        </p:txBody>
      </p:sp>
      <p:sp>
        <p:nvSpPr>
          <p:cNvPr id="4" name="テキスト ボックス 3"/>
          <p:cNvSpPr txBox="1"/>
          <p:nvPr/>
        </p:nvSpPr>
        <p:spPr>
          <a:xfrm>
            <a:off x="2074156" y="1896010"/>
            <a:ext cx="1399721" cy="307777"/>
          </a:xfrm>
          <a:prstGeom prst="rect">
            <a:avLst/>
          </a:prstGeom>
          <a:noFill/>
        </p:spPr>
        <p:txBody>
          <a:bodyPr wrap="square" rtlCol="0">
            <a:spAutoFit/>
          </a:bodyPr>
          <a:lstStyle/>
          <a:p>
            <a:r>
              <a:rPr kumimoji="1" lang="ja-JP" altLang="en-US" sz="1400" dirty="0" smtClean="0">
                <a:latin typeface="ヒラギノ角ゴ ProN W3" pitchFamily="34" charset="-128"/>
                <a:ea typeface="ヒラギノ角ゴ ProN W3" pitchFamily="34" charset="-128"/>
              </a:rPr>
              <a:t>①英米ルート</a:t>
            </a:r>
            <a:endParaRPr kumimoji="1" lang="ja-JP" altLang="en-US" sz="1400" dirty="0">
              <a:latin typeface="ヒラギノ角ゴ ProN W3" pitchFamily="34" charset="-128"/>
              <a:ea typeface="ヒラギノ角ゴ ProN W3" pitchFamily="34" charset="-128"/>
            </a:endParaRPr>
          </a:p>
        </p:txBody>
      </p:sp>
      <p:sp>
        <p:nvSpPr>
          <p:cNvPr id="5" name="テキスト ボックス 4"/>
          <p:cNvSpPr txBox="1"/>
          <p:nvPr/>
        </p:nvSpPr>
        <p:spPr>
          <a:xfrm>
            <a:off x="3395353" y="2636912"/>
            <a:ext cx="3120863" cy="307777"/>
          </a:xfrm>
          <a:prstGeom prst="rect">
            <a:avLst/>
          </a:prstGeom>
          <a:noFill/>
        </p:spPr>
        <p:txBody>
          <a:bodyPr wrap="square" rtlCol="0">
            <a:spAutoFit/>
          </a:bodyPr>
          <a:lstStyle/>
          <a:p>
            <a:r>
              <a:rPr kumimoji="1" lang="ja-JP" altLang="en-US" sz="1400" dirty="0" smtClean="0">
                <a:latin typeface="ヒラギノ角ゴ ProN W3" pitchFamily="34" charset="-128"/>
                <a:ea typeface="ヒラギノ角ゴ ProN W3" pitchFamily="34" charset="-128"/>
              </a:rPr>
              <a:t>②ワイマール・ドイツルート</a:t>
            </a:r>
            <a:endParaRPr kumimoji="1" lang="ja-JP" altLang="en-US" sz="1400" dirty="0">
              <a:latin typeface="ヒラギノ角ゴ ProN W3" pitchFamily="34" charset="-128"/>
              <a:ea typeface="ヒラギノ角ゴ ProN W3" pitchFamily="34" charset="-128"/>
            </a:endParaRPr>
          </a:p>
        </p:txBody>
      </p:sp>
      <p:sp>
        <p:nvSpPr>
          <p:cNvPr id="6" name="テキスト ボックス 5"/>
          <p:cNvSpPr txBox="1"/>
          <p:nvPr/>
        </p:nvSpPr>
        <p:spPr>
          <a:xfrm>
            <a:off x="1679864" y="3660682"/>
            <a:ext cx="2232248" cy="954107"/>
          </a:xfrm>
          <a:prstGeom prst="rect">
            <a:avLst/>
          </a:prstGeom>
          <a:noFill/>
        </p:spPr>
        <p:txBody>
          <a:bodyPr wrap="square" rtlCol="0">
            <a:spAutoFit/>
          </a:bodyPr>
          <a:lstStyle/>
          <a:p>
            <a:r>
              <a:rPr kumimoji="1" lang="ja-JP" altLang="en-US" sz="1400" dirty="0" smtClean="0">
                <a:latin typeface="ヒラギノ角ゴ ProN W3" pitchFamily="34" charset="-128"/>
                <a:ea typeface="ヒラギノ角ゴ ProN W3" pitchFamily="34" charset="-128"/>
              </a:rPr>
              <a:t>③</a:t>
            </a:r>
            <a:endParaRPr kumimoji="1" lang="en-US" altLang="ja-JP" sz="1400" dirty="0" smtClean="0">
              <a:latin typeface="ヒラギノ角ゴ ProN W3" pitchFamily="34" charset="-128"/>
              <a:ea typeface="ヒラギノ角ゴ ProN W3" pitchFamily="34" charset="-128"/>
            </a:endParaRPr>
          </a:p>
          <a:p>
            <a:r>
              <a:rPr kumimoji="1" lang="ja-JP" altLang="en-US" sz="1400" dirty="0" smtClean="0">
                <a:latin typeface="ヒラギノ角ゴ ProN W3" pitchFamily="34" charset="-128"/>
                <a:ea typeface="ヒラギノ角ゴ ProN W3" pitchFamily="34" charset="-128"/>
              </a:rPr>
              <a:t>革命フランス</a:t>
            </a:r>
            <a:endParaRPr kumimoji="1" lang="en-US" altLang="ja-JP" sz="1400" dirty="0" smtClean="0">
              <a:latin typeface="ヒラギノ角ゴ ProN W3" pitchFamily="34" charset="-128"/>
              <a:ea typeface="ヒラギノ角ゴ ProN W3" pitchFamily="34" charset="-128"/>
            </a:endParaRPr>
          </a:p>
          <a:p>
            <a:r>
              <a:rPr lang="ja-JP" altLang="en-US" sz="1400" dirty="0">
                <a:latin typeface="ヒラギノ角ゴ ProN W3" pitchFamily="34" charset="-128"/>
                <a:ea typeface="ヒラギノ角ゴ ProN W3" pitchFamily="34" charset="-128"/>
              </a:rPr>
              <a:t>冷戦期</a:t>
            </a:r>
            <a:r>
              <a:rPr lang="ja-JP" altLang="en-US" sz="1400" dirty="0" smtClean="0">
                <a:latin typeface="ヒラギノ角ゴ ProN W3" pitchFamily="34" charset="-128"/>
                <a:ea typeface="ヒラギノ角ゴ ProN W3" pitchFamily="34" charset="-128"/>
              </a:rPr>
              <a:t>ソ連・東欧</a:t>
            </a:r>
            <a:endParaRPr lang="en-US" altLang="ja-JP" sz="1400" dirty="0" smtClean="0">
              <a:latin typeface="ヒラギノ角ゴ ProN W3" pitchFamily="34" charset="-128"/>
              <a:ea typeface="ヒラギノ角ゴ ProN W3" pitchFamily="34" charset="-128"/>
            </a:endParaRPr>
          </a:p>
          <a:p>
            <a:r>
              <a:rPr lang="ja-JP" altLang="en-US" sz="1400" dirty="0" smtClean="0">
                <a:latin typeface="ヒラギノ角ゴ ProN W3" pitchFamily="34" charset="-128"/>
                <a:ea typeface="ヒラギノ角ゴ ProN W3" pitchFamily="34" charset="-128"/>
              </a:rPr>
              <a:t>ルート</a:t>
            </a:r>
            <a:endParaRPr kumimoji="1" lang="ja-JP" altLang="en-US" sz="140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2872198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ダール</a:t>
            </a:r>
            <a:r>
              <a:rPr lang="ja-JP" altLang="en-US" dirty="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lstStyle/>
          <a:p>
            <a:r>
              <a:rPr lang="ja-JP" altLang="ja-JP" b="0" dirty="0">
                <a:latin typeface="ヒラギノ角ゴ ProN W3" pitchFamily="34" charset="-128"/>
                <a:ea typeface="ヒラギノ角ゴ ProN W3" pitchFamily="34" charset="-128"/>
              </a:rPr>
              <a:t>ルート①：一番安定してポリアーキーに至りうる</a:t>
            </a:r>
          </a:p>
          <a:p>
            <a:r>
              <a:rPr lang="ja-JP" altLang="ja-JP" b="0" dirty="0">
                <a:latin typeface="ヒラギノ角ゴ ProN W3" pitchFamily="34" charset="-128"/>
                <a:ea typeface="ヒラギノ角ゴ ProN W3" pitchFamily="34" charset="-128"/>
              </a:rPr>
              <a:t>　　　　　まず一部エリートの政治参加</a:t>
            </a:r>
            <a:r>
              <a:rPr lang="en-US" altLang="ja-JP" b="0" dirty="0">
                <a:latin typeface="ヒラギノ角ゴ ProN W3" pitchFamily="34" charset="-128"/>
                <a:ea typeface="ヒラギノ角ゴ ProN W3" pitchFamily="34" charset="-128"/>
              </a:rPr>
              <a:t>,</a:t>
            </a:r>
            <a:r>
              <a:rPr lang="ja-JP" altLang="ja-JP" b="0" dirty="0">
                <a:latin typeface="ヒラギノ角ゴ ProN W3" pitchFamily="34" charset="-128"/>
                <a:ea typeface="ヒラギノ角ゴ ProN W3" pitchFamily="34" charset="-128"/>
              </a:rPr>
              <a:t>漸次一般市民へ拡大</a:t>
            </a:r>
          </a:p>
          <a:p>
            <a:r>
              <a:rPr lang="ja-JP" altLang="ja-JP" b="0" dirty="0">
                <a:latin typeface="ヒラギノ角ゴ ProN W3" pitchFamily="34" charset="-128"/>
                <a:ea typeface="ヒラギノ角ゴ ProN W3" pitchFamily="34" charset="-128"/>
              </a:rPr>
              <a:t>　　　　　→政治参加者の人数が少なく、その中でルールを策定できるので安定しやすい。</a:t>
            </a:r>
          </a:p>
          <a:p>
            <a:r>
              <a:rPr lang="ja-JP" altLang="ja-JP" b="0" dirty="0">
                <a:latin typeface="ヒラギノ角ゴ ProN W3" pitchFamily="34" charset="-128"/>
                <a:ea typeface="ヒラギノ角ゴ ProN W3" pitchFamily="34" charset="-128"/>
              </a:rPr>
              <a:t>　　　　　　ルールに正当性の付与もしやすい。</a:t>
            </a:r>
          </a:p>
          <a:p>
            <a:r>
              <a:rPr lang="ja-JP" altLang="ja-JP" b="0" dirty="0">
                <a:latin typeface="ヒラギノ角ゴ ProN W3" pitchFamily="34" charset="-128"/>
                <a:ea typeface="ヒラギノ角ゴ ProN W3" pitchFamily="34" charset="-128"/>
              </a:rPr>
              <a:t>ルート②③：比較的危険を伴う</a:t>
            </a:r>
          </a:p>
          <a:p>
            <a:r>
              <a:rPr lang="ja-JP" altLang="ja-JP" b="0" dirty="0">
                <a:latin typeface="ヒラギノ角ゴ ProN W3" pitchFamily="34" charset="-128"/>
                <a:ea typeface="ヒラギノ角ゴ ProN W3" pitchFamily="34" charset="-128"/>
              </a:rPr>
              <a:t>　　　　　　政治参加が急激に多様な社会階層に拡大するため合意形成に困難を</a:t>
            </a:r>
            <a:r>
              <a:rPr lang="ja-JP" altLang="ja-JP" b="0" dirty="0" smtClean="0">
                <a:latin typeface="ヒラギノ角ゴ ProN W3" pitchFamily="34" charset="-128"/>
                <a:ea typeface="ヒラギノ角ゴ ProN W3" pitchFamily="34" charset="-128"/>
              </a:rPr>
              <a:t>生じる</a:t>
            </a:r>
            <a:endParaRPr lang="en-US" altLang="ja-JP" b="0" dirty="0" smtClean="0">
              <a:latin typeface="ヒラギノ角ゴ ProN W3" pitchFamily="34" charset="-128"/>
              <a:ea typeface="ヒラギノ角ゴ ProN W3" pitchFamily="34" charset="-128"/>
            </a:endParaRPr>
          </a:p>
          <a:p>
            <a:r>
              <a:rPr lang="ja-JP" altLang="en-US" b="0" dirty="0">
                <a:latin typeface="ヒラギノ角ゴ ProN W3" pitchFamily="34" charset="-128"/>
                <a:ea typeface="ヒラギノ角ゴ ProN W3" pitchFamily="34" charset="-128"/>
              </a:rPr>
              <a:t>　</a:t>
            </a:r>
            <a:r>
              <a:rPr lang="ja-JP" altLang="en-US" b="0" dirty="0" smtClean="0">
                <a:latin typeface="ヒラギノ角ゴ ProN W3" pitchFamily="34" charset="-128"/>
                <a:ea typeface="ヒラギノ角ゴ ProN W3" pitchFamily="34" charset="-128"/>
              </a:rPr>
              <a:t>　　　　</a:t>
            </a:r>
            <a:r>
              <a:rPr lang="ja-JP" altLang="ja-JP" b="0" dirty="0" smtClean="0">
                <a:latin typeface="ヒラギノ角ゴ ProN W3" pitchFamily="34" charset="-128"/>
                <a:ea typeface="ヒラギノ角ゴ ProN W3" pitchFamily="34" charset="-128"/>
              </a:rPr>
              <a:t>→不安定化</a:t>
            </a:r>
            <a:endParaRPr lang="en-US" altLang="ja-JP" b="0" dirty="0" smtClean="0">
              <a:latin typeface="ヒラギノ角ゴ ProN W3" pitchFamily="34" charset="-128"/>
              <a:ea typeface="ヒラギノ角ゴ ProN W3" pitchFamily="34" charset="-128"/>
            </a:endParaRPr>
          </a:p>
          <a:p>
            <a:endParaRPr lang="en-US" altLang="ja-JP" b="0" dirty="0">
              <a:latin typeface="ヒラギノ角ゴ ProN W3" pitchFamily="34" charset="-128"/>
              <a:ea typeface="ヒラギノ角ゴ ProN W3" pitchFamily="34" charset="-128"/>
            </a:endParaRPr>
          </a:p>
          <a:p>
            <a:endParaRPr lang="ja-JP" altLang="ja-JP" b="0" dirty="0">
              <a:latin typeface="ヒラギノ角ゴ ProN W3" pitchFamily="34" charset="-128"/>
              <a:ea typeface="ヒラギノ角ゴ ProN W3" pitchFamily="34" charset="-128"/>
            </a:endParaRPr>
          </a:p>
          <a:p>
            <a:pPr algn="r"/>
            <a:r>
              <a:rPr lang="ja-JP" altLang="ja-JP" b="0" dirty="0">
                <a:latin typeface="ヒラギノ角ゴ ProN W3" pitchFamily="34" charset="-128"/>
                <a:ea typeface="ヒラギノ角ゴ ProN W3" pitchFamily="34" charset="-128"/>
              </a:rPr>
              <a:t>※現実には閉鎖的ヘゲモニー国は減少：</a:t>
            </a:r>
            <a:r>
              <a:rPr lang="ja-JP" altLang="ja-JP" b="0" dirty="0" smtClean="0">
                <a:latin typeface="ヒラギノ角ゴ ProN W3" pitchFamily="34" charset="-128"/>
                <a:ea typeface="ヒラギノ角ゴ ProN W3" pitchFamily="34" charset="-128"/>
              </a:rPr>
              <a:t>キューバ</a:t>
            </a:r>
            <a:r>
              <a:rPr lang="ja-JP" altLang="en-US" b="0" dirty="0" smtClean="0">
                <a:latin typeface="ヒラギノ角ゴ ProN W3" pitchFamily="34" charset="-128"/>
                <a:ea typeface="ヒラギノ角ゴ ProN W3" pitchFamily="34" charset="-128"/>
              </a:rPr>
              <a:t>など</a:t>
            </a:r>
            <a:r>
              <a:rPr lang="ja-JP" altLang="ja-JP" b="0" dirty="0" smtClean="0">
                <a:latin typeface="ヒラギノ角ゴ ProN W3" pitchFamily="34" charset="-128"/>
                <a:ea typeface="ヒラギノ角ゴ ProN W3" pitchFamily="34" charset="-128"/>
              </a:rPr>
              <a:t>でも</a:t>
            </a:r>
            <a:r>
              <a:rPr lang="ja-JP" altLang="ja-JP" b="0" dirty="0">
                <a:latin typeface="ヒラギノ角ゴ ProN W3" pitchFamily="34" charset="-128"/>
                <a:ea typeface="ヒラギノ角ゴ ProN W3" pitchFamily="34" charset="-128"/>
              </a:rPr>
              <a:t>名目上は政治参加拡大</a:t>
            </a:r>
          </a:p>
          <a:p>
            <a:endParaRPr kumimoji="1" lang="ja-JP" altLang="en-US"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617320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ダール</a:t>
            </a:r>
            <a:r>
              <a:rPr lang="ja-JP" altLang="en-US" dirty="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ja-JP" sz="2000" b="0" dirty="0">
                <a:latin typeface="ヒラギノ角ゴ ProN W6" pitchFamily="34" charset="-128"/>
                <a:ea typeface="ヒラギノ角ゴ ProN W6" pitchFamily="34" charset="-128"/>
              </a:rPr>
              <a:t>民主化のプロセス・</a:t>
            </a:r>
            <a:r>
              <a:rPr lang="ja-JP" altLang="ja-JP" sz="2000" b="0" dirty="0" smtClean="0">
                <a:latin typeface="ヒラギノ角ゴ ProN W6" pitchFamily="34" charset="-128"/>
                <a:ea typeface="ヒラギノ角ゴ ProN W6" pitchFamily="34" charset="-128"/>
              </a:rPr>
              <a:t>パターン</a:t>
            </a:r>
            <a:endParaRPr lang="en-US" altLang="ja-JP" sz="2000" b="0" dirty="0" smtClean="0">
              <a:latin typeface="ヒラギノ角ゴ ProN W6" pitchFamily="34" charset="-128"/>
              <a:ea typeface="ヒラギノ角ゴ ProN W6"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r>
              <a:rPr lang="ja-JP" altLang="ja-JP" sz="1800" b="0" dirty="0" smtClean="0">
                <a:latin typeface="ヒラギノ角ゴ ProN W3" pitchFamily="34" charset="-128"/>
                <a:ea typeface="ヒラギノ角ゴ ProN W3" pitchFamily="34" charset="-128"/>
              </a:rPr>
              <a:t>・</a:t>
            </a:r>
            <a:r>
              <a:rPr lang="ja-JP" altLang="ja-JP" sz="1800" b="0" dirty="0">
                <a:latin typeface="ヒラギノ角ゴ ProN W3" pitchFamily="34" charset="-128"/>
                <a:ea typeface="ヒラギノ角ゴ ProN W3" pitchFamily="34" charset="-128"/>
              </a:rPr>
              <a:t>緩やかな民主化の方が安定しやすく正当性も高いので支持も集まる</a:t>
            </a:r>
          </a:p>
          <a:p>
            <a:r>
              <a:rPr lang="ja-JP" altLang="ja-JP" sz="1800" b="0" dirty="0">
                <a:latin typeface="ヒラギノ角ゴ ProN W3" pitchFamily="34" charset="-128"/>
                <a:ea typeface="ヒラギノ角ゴ ProN W3" pitchFamily="34" charset="-128"/>
              </a:rPr>
              <a:t>・革命による民主化は不安定、揺り戻しが</a:t>
            </a:r>
            <a:r>
              <a:rPr lang="ja-JP" altLang="ja-JP" sz="1800" b="0" dirty="0" smtClean="0">
                <a:latin typeface="ヒラギノ角ゴ ProN W3" pitchFamily="34" charset="-128"/>
                <a:ea typeface="ヒラギノ角ゴ ProN W3" pitchFamily="34" charset="-128"/>
              </a:rPr>
              <a:t>ありうる</a:t>
            </a:r>
            <a:endParaRPr lang="en-US" altLang="ja-JP" sz="1800" b="0" dirty="0" smtClean="0">
              <a:latin typeface="ヒラギノ角ゴ ProN W3" pitchFamily="34" charset="-128"/>
              <a:ea typeface="ヒラギノ角ゴ ProN W3" pitchFamily="34" charset="-128"/>
            </a:endParaRPr>
          </a:p>
          <a:p>
            <a:pPr algn="r"/>
            <a:r>
              <a:rPr lang="ja-JP" altLang="en-US" sz="1800" b="0" dirty="0">
                <a:latin typeface="ヒラギノ角ゴ ProN W3" pitchFamily="34" charset="-128"/>
                <a:ea typeface="ヒラギノ角ゴ ProN W3" pitchFamily="34" charset="-128"/>
              </a:rPr>
              <a:t>　</a:t>
            </a:r>
            <a:r>
              <a:rPr lang="ja-JP" altLang="ja-JP" sz="1800" b="0" dirty="0" smtClean="0">
                <a:latin typeface="ヒラギノ角ゴ ProN W3" pitchFamily="34" charset="-128"/>
                <a:ea typeface="ヒラギノ角ゴ ProN W3" pitchFamily="34" charset="-128"/>
              </a:rPr>
              <a:t>…</a:t>
            </a:r>
            <a:r>
              <a:rPr lang="ja-JP" altLang="ja-JP" sz="1800" b="0" dirty="0">
                <a:latin typeface="ヒラギノ角ゴ ProN W3" pitchFamily="34" charset="-128"/>
                <a:ea typeface="ヒラギノ角ゴ ProN W3" pitchFamily="34" charset="-128"/>
              </a:rPr>
              <a:t>ただし歴史上サンプル数が限られる</a:t>
            </a:r>
          </a:p>
          <a:p>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3776924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ダール</a:t>
            </a:r>
            <a:r>
              <a:rPr lang="ja-JP" altLang="en-US" dirty="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ja-JP" sz="3200" b="0" dirty="0">
                <a:latin typeface="ヒラギノ明朝 ProN W6" pitchFamily="18" charset="-128"/>
                <a:ea typeface="ヒラギノ明朝 ProN W6" pitchFamily="18" charset="-128"/>
              </a:rPr>
              <a:t>・</a:t>
            </a:r>
            <a:r>
              <a:rPr lang="ja-JP" altLang="ja-JP" sz="3200" b="0" dirty="0" smtClean="0">
                <a:latin typeface="ヒラギノ明朝 ProN W6" pitchFamily="18" charset="-128"/>
                <a:ea typeface="ヒラギノ明朝 ProN W6" pitchFamily="18" charset="-128"/>
              </a:rPr>
              <a:t>結論</a:t>
            </a:r>
            <a:endParaRPr lang="en-US" altLang="ja-JP" sz="3200" b="0" dirty="0" smtClean="0">
              <a:latin typeface="ヒラギノ明朝 ProN W6" pitchFamily="18" charset="-128"/>
              <a:ea typeface="ヒラギノ明朝 ProN W6" pitchFamily="18" charset="-128"/>
            </a:endParaRPr>
          </a:p>
          <a:p>
            <a:endParaRPr lang="ja-JP" altLang="ja-JP" sz="3200" b="0" dirty="0">
              <a:latin typeface="ヒラギノ明朝 ProN W6" pitchFamily="18" charset="-128"/>
              <a:ea typeface="ヒラギノ明朝 ProN W6" pitchFamily="18" charset="-128"/>
            </a:endParaRPr>
          </a:p>
          <a:p>
            <a:r>
              <a:rPr lang="ja-JP" altLang="ja-JP" sz="2000" dirty="0"/>
              <a:t>　　</a:t>
            </a:r>
            <a:r>
              <a:rPr lang="ja-JP" altLang="ja-JP" sz="2000" b="0" dirty="0" smtClean="0">
                <a:latin typeface="ヒラギノ角ゴ ProN W3" pitchFamily="34" charset="-128"/>
                <a:ea typeface="ヒラギノ角ゴ ProN W3" pitchFamily="34" charset="-128"/>
              </a:rPr>
              <a:t>今後</a:t>
            </a:r>
            <a:r>
              <a:rPr lang="ja-JP" altLang="ja-JP" sz="2000" b="0" dirty="0">
                <a:latin typeface="ヒラギノ角ゴ ProN W3" pitchFamily="34" charset="-128"/>
                <a:ea typeface="ヒラギノ角ゴ ProN W3" pitchFamily="34" charset="-128"/>
              </a:rPr>
              <a:t>ポリアーキーを目指す国は</a:t>
            </a:r>
            <a:r>
              <a:rPr lang="ja-JP" altLang="ja-JP"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r>
              <a:rPr lang="ja-JP" altLang="en-US" sz="2000" b="0" dirty="0">
                <a:latin typeface="ヒラギノ角ゴ ProN W3" pitchFamily="34" charset="-128"/>
                <a:ea typeface="ヒラギノ角ゴ ProN W3" pitchFamily="34" charset="-128"/>
              </a:rPr>
              <a:t>　</a:t>
            </a:r>
            <a:r>
              <a:rPr lang="ja-JP" altLang="en-US" sz="2000" b="0" dirty="0" smtClean="0">
                <a:latin typeface="ヒラギノ角ゴ ProN W3" pitchFamily="34" charset="-128"/>
                <a:ea typeface="ヒラギノ角ゴ ProN W3" pitchFamily="34" charset="-128"/>
              </a:rPr>
              <a:t>　　　　　</a:t>
            </a:r>
            <a:r>
              <a:rPr lang="ja-JP" altLang="ja-JP" sz="2000" b="0" dirty="0" smtClean="0">
                <a:latin typeface="ヒラギノ角ゴ ProN W3" pitchFamily="34" charset="-128"/>
                <a:ea typeface="ヒラギノ角ゴ ProN W3" pitchFamily="34" charset="-128"/>
              </a:rPr>
              <a:t>英国型</a:t>
            </a:r>
            <a:r>
              <a:rPr lang="ja-JP" altLang="ja-JP" sz="2000" b="0" dirty="0">
                <a:latin typeface="ヒラギノ角ゴ ProN W3" pitchFamily="34" charset="-128"/>
                <a:ea typeface="ヒラギノ角ゴ ProN W3" pitchFamily="34" charset="-128"/>
              </a:rPr>
              <a:t>の少しずつ積み上げていく道を歩むべきである</a:t>
            </a:r>
          </a:p>
          <a:p>
            <a:pPr algn="r"/>
            <a:r>
              <a:rPr lang="ja-JP" altLang="ja-JP" sz="2000" b="0" dirty="0">
                <a:latin typeface="ヒラギノ角ゴ ProN W3" pitchFamily="34" charset="-128"/>
                <a:ea typeface="ヒラギノ角ゴ ProN W3" pitchFamily="34" charset="-128"/>
              </a:rPr>
              <a:t>　　→急激な変化は不安定化を招きやすい</a:t>
            </a:r>
          </a:p>
        </p:txBody>
      </p:sp>
    </p:spTree>
    <p:extLst>
      <p:ext uri="{BB962C8B-B14F-4D97-AF65-F5344CB8AC3E}">
        <p14:creationId xmlns:p14="http://schemas.microsoft.com/office/powerpoint/2010/main" xmlns="" val="3855636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9600" dirty="0">
                <a:latin typeface="ヒラギノ明朝 ProN W6" pitchFamily="18" charset="-128"/>
                <a:ea typeface="ヒラギノ明朝 ProN W6" pitchFamily="18" charset="-128"/>
              </a:rPr>
              <a:t>２</a:t>
            </a:r>
            <a:r>
              <a:rPr kumimoji="1" lang="en-US" altLang="ja-JP" sz="9600" dirty="0" smtClean="0">
                <a:latin typeface="ヒラギノ明朝 ProN W6" pitchFamily="18" charset="-128"/>
                <a:ea typeface="ヒラギノ明朝 ProN W6" pitchFamily="18" charset="-128"/>
              </a:rPr>
              <a:t/>
            </a:r>
            <a:br>
              <a:rPr kumimoji="1" lang="en-US" altLang="ja-JP" sz="9600" dirty="0" smtClean="0">
                <a:latin typeface="ヒラギノ明朝 ProN W6" pitchFamily="18" charset="-128"/>
                <a:ea typeface="ヒラギノ明朝 ProN W6" pitchFamily="18" charset="-128"/>
              </a:rPr>
            </a:br>
            <a:r>
              <a:rPr kumimoji="1" lang="ja-JP" altLang="en-US" sz="9600" dirty="0" smtClean="0">
                <a:latin typeface="ヒラギノ明朝 ProN W6" pitchFamily="18" charset="-128"/>
                <a:ea typeface="ヒラギノ明朝 ProN W6" pitchFamily="18" charset="-128"/>
              </a:rPr>
              <a:t>政治制度</a:t>
            </a:r>
            <a:endParaRPr kumimoji="1" lang="ja-JP" altLang="en-US" sz="7200" dirty="0">
              <a:latin typeface="ヒラギノ明朝 ProN W6" pitchFamily="18" charset="-128"/>
              <a:ea typeface="ヒラギノ明朝 ProN W6" pitchFamily="18" charset="-128"/>
            </a:endParaRPr>
          </a:p>
        </p:txBody>
      </p:sp>
      <p:sp>
        <p:nvSpPr>
          <p:cNvPr id="3" name="テキス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xmlns="" val="1103289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solidFill>
                  <a:srgbClr val="FF0000"/>
                </a:solidFill>
                <a:latin typeface="ヒラギノ角ゴ ProN W6" pitchFamily="34" charset="-128"/>
                <a:ea typeface="ヒラギノ角ゴ ProN W6" pitchFamily="34" charset="-128"/>
              </a:rPr>
              <a:t>※</a:t>
            </a:r>
            <a:r>
              <a:rPr kumimoji="1" lang="ja-JP" altLang="en-US" dirty="0" smtClean="0">
                <a:solidFill>
                  <a:srgbClr val="FF0000"/>
                </a:solidFill>
                <a:latin typeface="ヒラギノ角ゴ ProN W6" pitchFamily="34" charset="-128"/>
                <a:ea typeface="ヒラギノ角ゴ ProN W6" pitchFamily="34" charset="-128"/>
              </a:rPr>
              <a:t>使用上の注意</a:t>
            </a:r>
            <a:r>
              <a:rPr kumimoji="1" lang="en-US" altLang="ja-JP" dirty="0" smtClean="0">
                <a:solidFill>
                  <a:srgbClr val="FF0000"/>
                </a:solidFill>
                <a:latin typeface="ヒラギノ角ゴ ProN W6" pitchFamily="34" charset="-128"/>
                <a:ea typeface="ヒラギノ角ゴ ProN W6" pitchFamily="34" charset="-128"/>
              </a:rPr>
              <a:t>※</a:t>
            </a:r>
            <a:endParaRPr kumimoji="1" lang="ja-JP" altLang="en-US" dirty="0">
              <a:solidFill>
                <a:srgbClr val="FF0000"/>
              </a:solidFill>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628800"/>
            <a:ext cx="7520940" cy="3579849"/>
          </a:xfrm>
        </p:spPr>
        <p:txBody>
          <a:bodyPr>
            <a:normAutofit/>
          </a:bodyPr>
          <a:lstStyle/>
          <a:p>
            <a:pPr algn="ctr"/>
            <a:r>
              <a:rPr kumimoji="1" lang="ja-JP" altLang="en-US" sz="2000" b="0" dirty="0" smtClean="0">
                <a:latin typeface="ヒラギノ角ゴ ProN W3" pitchFamily="34" charset="-128"/>
                <a:ea typeface="ヒラギノ角ゴ ProN W3" pitchFamily="34" charset="-128"/>
              </a:rPr>
              <a:t>本スライドはアニメーション効果を</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割と</a:t>
            </a:r>
            <a:r>
              <a:rPr lang="ja-JP" altLang="en-US" sz="2000" b="0" dirty="0">
                <a:latin typeface="ヒラギノ角ゴ ProN W3" pitchFamily="34" charset="-128"/>
                <a:ea typeface="ヒラギノ角ゴ ProN W3" pitchFamily="34" charset="-128"/>
              </a:rPr>
              <a:t>多用して</a:t>
            </a:r>
            <a:r>
              <a:rPr lang="ja-JP" altLang="en-US" sz="2000" b="0" dirty="0" smtClean="0">
                <a:latin typeface="ヒラギノ角ゴ ProN W3" pitchFamily="34" charset="-128"/>
                <a:ea typeface="ヒラギノ角ゴ ProN W3" pitchFamily="34" charset="-128"/>
              </a:rPr>
              <a:t>います。</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いくら</a:t>
            </a:r>
            <a:r>
              <a:rPr kumimoji="1" lang="ja-JP" altLang="en-US" sz="2000" b="0" dirty="0">
                <a:latin typeface="ヒラギノ角ゴ ProN W3" pitchFamily="34" charset="-128"/>
                <a:ea typeface="ヒラギノ角ゴ ProN W3" pitchFamily="34" charset="-128"/>
              </a:rPr>
              <a:t>試験</a:t>
            </a:r>
            <a:r>
              <a:rPr kumimoji="1" lang="ja-JP" altLang="en-US" sz="2000" b="0" dirty="0" smtClean="0">
                <a:latin typeface="ヒラギノ角ゴ ProN W3" pitchFamily="34" charset="-128"/>
                <a:ea typeface="ヒラギノ角ゴ ProN W3" pitchFamily="34" charset="-128"/>
              </a:rPr>
              <a:t>まで</a:t>
            </a:r>
            <a:r>
              <a:rPr kumimoji="1" lang="ja-JP" altLang="en-US" sz="2000" b="0" dirty="0">
                <a:latin typeface="ヒラギノ角ゴ ProN W3" pitchFamily="34" charset="-128"/>
                <a:ea typeface="ヒラギノ角ゴ ProN W3" pitchFamily="34" charset="-128"/>
              </a:rPr>
              <a:t>時間がないから</a:t>
            </a:r>
            <a:r>
              <a:rPr kumimoji="1" lang="ja-JP" altLang="en-US" sz="2000" b="0" dirty="0" smtClean="0">
                <a:latin typeface="ヒラギノ角ゴ ProN W3" pitchFamily="34" charset="-128"/>
                <a:ea typeface="ヒラギノ角ゴ ProN W3" pitchFamily="34" charset="-128"/>
              </a:rPr>
              <a:t>って</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そう焦らず</a:t>
            </a:r>
            <a:r>
              <a:rPr lang="ja-JP" altLang="en-US" sz="2000" b="0" dirty="0" smtClean="0">
                <a:latin typeface="ヒラギノ角ゴ ProN W3" pitchFamily="34" charset="-128"/>
                <a:ea typeface="ヒラギノ角ゴ ProN W3" pitchFamily="34" charset="-128"/>
              </a:rPr>
              <a:t>に</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２～３秒待ってから</a:t>
            </a:r>
            <a:endParaRPr kumimoji="1" lang="en-US" altLang="ja-JP" sz="2000" b="0" dirty="0" smtClean="0">
              <a:latin typeface="ヒラギノ角ゴ ProN W3" pitchFamily="34" charset="-128"/>
              <a:ea typeface="ヒラギノ角ゴ ProN W3" pitchFamily="34" charset="-128"/>
            </a:endParaRPr>
          </a:p>
          <a:p>
            <a:pPr algn="ctr"/>
            <a:r>
              <a:rPr lang="ja-JP" altLang="en-US" sz="2000" b="0">
                <a:latin typeface="ヒラギノ角ゴ ProN W3" pitchFamily="34" charset="-128"/>
                <a:ea typeface="ヒラギノ角ゴ ProN W3" pitchFamily="34" charset="-128"/>
              </a:rPr>
              <a:t>次のスライド</a:t>
            </a:r>
            <a:r>
              <a:rPr lang="ja-JP" altLang="en-US" sz="2000" b="0" smtClean="0">
                <a:latin typeface="ヒラギノ角ゴ ProN W3" pitchFamily="34" charset="-128"/>
                <a:ea typeface="ヒラギノ角ゴ ProN W3" pitchFamily="34" charset="-128"/>
              </a:rPr>
              <a:t>に</a:t>
            </a:r>
            <a:r>
              <a:rPr lang="ja-JP" altLang="en-US" sz="2000" b="0">
                <a:latin typeface="ヒラギノ角ゴ ProN W3" pitchFamily="34" charset="-128"/>
                <a:ea typeface="ヒラギノ角ゴ ProN W3" pitchFamily="34" charset="-128"/>
              </a:rPr>
              <a:t>進んで</a:t>
            </a:r>
            <a:r>
              <a:rPr lang="ja-JP" altLang="en-US" sz="2000" b="0" smtClean="0">
                <a:latin typeface="ヒラギノ角ゴ ProN W3" pitchFamily="34" charset="-128"/>
                <a:ea typeface="ヒラギノ角ゴ ProN W3" pitchFamily="34" charset="-128"/>
              </a:rPr>
              <a:t>ください</a:t>
            </a:r>
            <a:r>
              <a:rPr lang="ja-JP" altLang="en-US" sz="2000" b="0">
                <a:latin typeface="ヒラギノ角ゴ ProN W3" pitchFamily="34" charset="-128"/>
                <a:ea typeface="ヒラギノ角ゴ ProN W3" pitchFamily="34" charset="-128"/>
              </a:rPr>
              <a:t>。</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0875292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a:t>
            </a:r>
            <a:r>
              <a:rPr lang="ja-JP" altLang="en-US" dirty="0">
                <a:latin typeface="ヒラギノ角ゴ ProN W6" pitchFamily="34" charset="-128"/>
                <a:ea typeface="ヒラギノ角ゴ ProN W6" pitchFamily="34" charset="-128"/>
              </a:rPr>
              <a:t>内閣制</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二つのポイント</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4800" b="0" dirty="0" smtClean="0">
                <a:latin typeface="ヒラギノ明朝 ProN W6" pitchFamily="18" charset="-128"/>
                <a:ea typeface="ヒラギノ明朝 ProN W6" pitchFamily="18" charset="-128"/>
              </a:rPr>
              <a:t>起源</a:t>
            </a:r>
            <a:endParaRPr lang="en-US" altLang="ja-JP" sz="4800" b="0" dirty="0" smtClean="0">
              <a:latin typeface="ヒラギノ明朝 ProN W6" pitchFamily="18" charset="-128"/>
              <a:ea typeface="ヒラギノ明朝 ProN W6" pitchFamily="18" charset="-128"/>
            </a:endParaRPr>
          </a:p>
          <a:p>
            <a:pPr algn="ctr"/>
            <a:r>
              <a:rPr lang="ja-JP" altLang="en-US" sz="3200" b="0" dirty="0" smtClean="0">
                <a:latin typeface="ヒラギノ角ゴ ProN W3" pitchFamily="34" charset="-128"/>
                <a:ea typeface="ヒラギノ角ゴ ProN W3" pitchFamily="34" charset="-128"/>
              </a:rPr>
              <a:t>と</a:t>
            </a:r>
            <a:endParaRPr lang="en-US" altLang="ja-JP" sz="3200" b="0" dirty="0" smtClean="0">
              <a:latin typeface="ヒラギノ角ゴ ProN W3" pitchFamily="34" charset="-128"/>
              <a:ea typeface="ヒラギノ角ゴ ProN W3" pitchFamily="34" charset="-128"/>
            </a:endParaRPr>
          </a:p>
          <a:p>
            <a:pPr algn="ctr"/>
            <a:r>
              <a:rPr lang="ja-JP" altLang="en-US" sz="4800" b="0" dirty="0" smtClean="0">
                <a:latin typeface="ヒラギノ明朝 ProN W6" pitchFamily="18" charset="-128"/>
                <a:ea typeface="ヒラギノ明朝 ProN W6" pitchFamily="18" charset="-128"/>
              </a:rPr>
              <a:t>存続</a:t>
            </a:r>
            <a:endParaRPr lang="en-US" altLang="ja-JP" sz="4800" b="0" dirty="0" smtClean="0">
              <a:latin typeface="ヒラギノ明朝 ProN W6" pitchFamily="18" charset="-128"/>
              <a:ea typeface="ヒラギノ明朝 ProN W6" pitchFamily="18" charset="-128"/>
            </a:endParaRPr>
          </a:p>
          <a:p>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2170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50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500"/>
                            </p:stCondLst>
                            <p:childTnLst>
                              <p:par>
                                <p:cTn id="12" presetID="2" presetClass="entr" presetSubtype="8" fill="hold" nodeType="afterEffect">
                                  <p:stCondLst>
                                    <p:cond delay="50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additive="base">
                                        <p:cTn id="14"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16" fill="hold">
                            <p:stCondLst>
                              <p:cond delay="2500"/>
                            </p:stCondLst>
                            <p:childTnLst>
                              <p:par>
                                <p:cTn id="17" presetID="2" presetClass="entr" presetSubtype="8"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コンテンツ プレースホルダー 3"/>
          <p:cNvSpPr>
            <a:spLocks noGrp="1"/>
          </p:cNvSpPr>
          <p:nvPr>
            <p:ph sz="half" idx="1"/>
          </p:nvPr>
        </p:nvSpPr>
        <p:spPr>
          <a:xfrm>
            <a:off x="827584" y="1628800"/>
            <a:ext cx="3312368" cy="3712464"/>
          </a:xfrm>
        </p:spPr>
        <p:txBody>
          <a:bodyPr>
            <a:normAutofit/>
          </a:bodyPr>
          <a:lstStyle/>
          <a:p>
            <a:pPr algn="ctr"/>
            <a:r>
              <a:rPr lang="ja-JP" altLang="en-US" sz="2000" b="0" dirty="0" smtClean="0">
                <a:latin typeface="ヒラギノ角ゴ ProN W3" pitchFamily="34" charset="-128"/>
                <a:ea typeface="ヒラギノ角ゴ ProN W3" pitchFamily="34" charset="-128"/>
              </a:rPr>
              <a:t>起源</a:t>
            </a: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議会によって選ばれるのか</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有権者が直接選ぶのか</a:t>
            </a:r>
            <a:endParaRPr lang="ja-JP" altLang="ja-JP" sz="2000" b="0" dirty="0">
              <a:latin typeface="ヒラギノ角ゴ ProN W3" pitchFamily="34" charset="-128"/>
              <a:ea typeface="ヒラギノ角ゴ ProN W3" pitchFamily="34" charset="-128"/>
            </a:endParaRPr>
          </a:p>
        </p:txBody>
      </p:sp>
      <p:sp>
        <p:nvSpPr>
          <p:cNvPr id="3" name="コンテンツ プレースホルダー 2"/>
          <p:cNvSpPr>
            <a:spLocks noGrp="1"/>
          </p:cNvSpPr>
          <p:nvPr>
            <p:ph sz="half" idx="2"/>
          </p:nvPr>
        </p:nvSpPr>
        <p:spPr>
          <a:xfrm>
            <a:off x="4704640" y="1628800"/>
            <a:ext cx="3200400" cy="3712464"/>
          </a:xfrm>
        </p:spPr>
        <p:txBody>
          <a:bodyPr>
            <a:normAutofit/>
          </a:bodyPr>
          <a:lstStyle/>
          <a:p>
            <a:pPr algn="ctr"/>
            <a:r>
              <a:rPr kumimoji="1" lang="ja-JP" altLang="en-US" sz="2000" b="0" dirty="0" smtClean="0">
                <a:latin typeface="ヒラギノ角ゴ ProN W3" pitchFamily="34" charset="-128"/>
                <a:ea typeface="ヒラギノ角ゴ ProN W3" pitchFamily="34" charset="-128"/>
              </a:rPr>
              <a:t>存続</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議会による解任が可能か</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それ</a:t>
            </a:r>
            <a:r>
              <a:rPr lang="ja-JP" altLang="en-US" sz="2000" b="0" dirty="0" smtClean="0">
                <a:latin typeface="ヒラギノ角ゴ ProN W3" pitchFamily="34" charset="-128"/>
                <a:ea typeface="ヒラギノ角ゴ ProN W3" pitchFamily="34" charset="-128"/>
              </a:rPr>
              <a:t>とも原則</a:t>
            </a:r>
            <a:r>
              <a:rPr lang="ja-JP" altLang="en-US" sz="2000" b="0" dirty="0">
                <a:latin typeface="ヒラギノ角ゴ ProN W3" pitchFamily="34" charset="-128"/>
                <a:ea typeface="ヒラギノ角ゴ ProN W3" pitchFamily="34" charset="-128"/>
              </a:rPr>
              <a:t>解任不能か</a:t>
            </a:r>
            <a:endParaRPr kumimoji="1" lang="ja-JP" altLang="en-US" sz="2000" b="0" dirty="0">
              <a:latin typeface="ヒラギノ角ゴ ProN W3" pitchFamily="34" charset="-128"/>
              <a:ea typeface="ヒラギノ角ゴ ProN W3" pitchFamily="34" charset="-128"/>
            </a:endParaRPr>
          </a:p>
        </p:txBody>
      </p:sp>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と議院内閣制　</a:t>
            </a:r>
            <a:r>
              <a:rPr lang="ja-JP" altLang="en-US" dirty="0">
                <a:latin typeface="ヒラギノ角ゴ ProN W3" pitchFamily="34" charset="-128"/>
                <a:ea typeface="ヒラギノ角ゴ ProN W3" pitchFamily="34" charset="-128"/>
              </a:rPr>
              <a:t>二つの</a:t>
            </a:r>
            <a:r>
              <a:rPr lang="ja-JP" altLang="en-US" dirty="0" smtClean="0">
                <a:latin typeface="ヒラギノ角ゴ ProN W3" pitchFamily="34" charset="-128"/>
                <a:ea typeface="ヒラギノ角ゴ ProN W3" pitchFamily="34" charset="-128"/>
              </a:rPr>
              <a:t>ポイント</a:t>
            </a:r>
            <a:endParaRPr kumimoji="1" lang="ja-JP" altLang="en-US" dirty="0">
              <a:latin typeface="ヒラギノ角ゴ ProN W6" pitchFamily="34" charset="-128"/>
              <a:ea typeface="ヒラギノ角ゴ ProN W6" pitchFamily="34" charset="-128"/>
            </a:endParaRPr>
          </a:p>
        </p:txBody>
      </p:sp>
    </p:spTree>
    <p:extLst>
      <p:ext uri="{BB962C8B-B14F-4D97-AF65-F5344CB8AC3E}">
        <p14:creationId xmlns:p14="http://schemas.microsoft.com/office/powerpoint/2010/main" xmlns="" val="21601964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a:t>
            </a:r>
            <a:r>
              <a:rPr lang="ja-JP" altLang="en-US" dirty="0">
                <a:latin typeface="ヒラギノ角ゴ ProN W6" pitchFamily="34" charset="-128"/>
                <a:ea typeface="ヒラギノ角ゴ ProN W6" pitchFamily="34" charset="-128"/>
              </a:rPr>
              <a:t>内閣制</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議院内閣制</a:t>
            </a: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議院の過半数</a:t>
            </a:r>
            <a:r>
              <a:rPr lang="ja-JP" altLang="en-US" sz="2000" b="0" dirty="0" smtClean="0">
                <a:latin typeface="ヒラギノ角ゴ ProN W3" pitchFamily="34" charset="-128"/>
                <a:ea typeface="ヒラギノ角ゴ ProN W3" pitchFamily="34" charset="-128"/>
              </a:rPr>
              <a:t>の</a:t>
            </a:r>
            <a:r>
              <a:rPr lang="ja-JP" altLang="en-US" sz="2000" b="0" dirty="0">
                <a:latin typeface="ヒラギノ角ゴ ProN W3" pitchFamily="34" charset="-128"/>
                <a:ea typeface="ヒラギノ角ゴ ProN W3" pitchFamily="34" charset="-128"/>
              </a:rPr>
              <a:t>信任を得た首相が行政の長と</a:t>
            </a:r>
            <a:r>
              <a:rPr lang="ja-JP" altLang="en-US" sz="2000" b="0" dirty="0" smtClean="0">
                <a:latin typeface="ヒラギノ角ゴ ProN W3" pitchFamily="34" charset="-128"/>
                <a:ea typeface="ヒラギノ角ゴ ProN W3" pitchFamily="34" charset="-128"/>
              </a:rPr>
              <a:t>なる</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連立政権では政策に制約も</a:t>
            </a:r>
            <a:endParaRPr lang="ja-JP" altLang="en-US"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2446294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a:t>
            </a:r>
            <a:r>
              <a:rPr lang="ja-JP" altLang="en-US" dirty="0">
                <a:latin typeface="ヒラギノ角ゴ ProN W6" pitchFamily="34" charset="-128"/>
                <a:ea typeface="ヒラギノ角ゴ ProN W6" pitchFamily="34" charset="-128"/>
              </a:rPr>
              <a:t>内閣制</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大統領制</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大統領と議院は別々に選出され、任期も異なる</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大統領の所属政党</a:t>
            </a:r>
            <a:r>
              <a:rPr lang="ja-JP" altLang="en-US" sz="2000" b="0" dirty="0" smtClean="0">
                <a:latin typeface="ヒラギノ角ゴ ProN W3" pitchFamily="34" charset="-128"/>
                <a:ea typeface="ヒラギノ角ゴ ProN W3" pitchFamily="34" charset="-128"/>
              </a:rPr>
              <a:t>と</a:t>
            </a:r>
            <a:r>
              <a:rPr lang="ja-JP" altLang="en-US" sz="2000" b="0" dirty="0">
                <a:latin typeface="ヒラギノ角ゴ ProN W3" pitchFamily="34" charset="-128"/>
                <a:ea typeface="ヒラギノ角ゴ ProN W3" pitchFamily="34" charset="-128"/>
              </a:rPr>
              <a:t>議会の第一党が異なることも</a:t>
            </a:r>
            <a:r>
              <a:rPr lang="ja-JP" altLang="en-US" sz="2000" b="0" dirty="0" smtClean="0">
                <a:latin typeface="ヒラギノ角ゴ ProN W3" pitchFamily="34" charset="-128"/>
                <a:ea typeface="ヒラギノ角ゴ ProN W3" pitchFamily="34" charset="-128"/>
              </a:rPr>
              <a:t>ある</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en-US" sz="2400" b="0" dirty="0">
                <a:latin typeface="ヒラギノ角ゴ ProN W6" pitchFamily="34" charset="-128"/>
                <a:ea typeface="ヒラギノ角ゴ ProN W6" pitchFamily="34" charset="-128"/>
              </a:rPr>
              <a:t>分割</a:t>
            </a:r>
            <a:r>
              <a:rPr lang="ja-JP" altLang="en-US" sz="2400" b="0" dirty="0" smtClean="0">
                <a:latin typeface="ヒラギノ角ゴ ProN W6" pitchFamily="34" charset="-128"/>
                <a:ea typeface="ヒラギノ角ゴ ProN W6" pitchFamily="34" charset="-128"/>
              </a:rPr>
              <a:t>政府</a:t>
            </a:r>
            <a:endParaRPr lang="en-US" altLang="ja-JP" sz="2400" b="0" dirty="0" smtClean="0">
              <a:latin typeface="ヒラギノ角ゴ ProN W6" pitchFamily="34" charset="-128"/>
              <a:ea typeface="ヒラギノ角ゴ ProN W6" pitchFamily="34" charset="-128"/>
            </a:endParaRPr>
          </a:p>
          <a:p>
            <a:pPr algn="ctr"/>
            <a:r>
              <a:rPr lang="ja-JP" altLang="en-US" sz="2000" b="0" dirty="0">
                <a:latin typeface="ヒラギノ角ゴ ProN W3" pitchFamily="34" charset="-128"/>
                <a:ea typeface="ヒラギノ角ゴ ProN W3" pitchFamily="34" charset="-128"/>
              </a:rPr>
              <a:t>政策運営に制約</a:t>
            </a:r>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2446294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a:t>
            </a:r>
            <a:r>
              <a:rPr lang="ja-JP" altLang="en-US" dirty="0">
                <a:latin typeface="ヒラギノ角ゴ ProN W6" pitchFamily="34" charset="-128"/>
                <a:ea typeface="ヒラギノ角ゴ ProN W6" pitchFamily="34" charset="-128"/>
              </a:rPr>
              <a:t>内閣制</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大統領制</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大統領制は不安定？</a:t>
            </a:r>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60828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a:t>
            </a:r>
            <a:r>
              <a:rPr lang="ja-JP" altLang="en-US" dirty="0">
                <a:latin typeface="ヒラギノ角ゴ ProN W6" pitchFamily="34" charset="-128"/>
                <a:ea typeface="ヒラギノ角ゴ ProN W6" pitchFamily="34" charset="-128"/>
              </a:rPr>
              <a:t>内閣制</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a:latin typeface="ヒラギノ角ゴ ProN W3" pitchFamily="34" charset="-128"/>
                <a:ea typeface="ヒラギノ角ゴ ProN W3" pitchFamily="34" charset="-128"/>
              </a:rPr>
              <a:t>大統領制は不安定？</a:t>
            </a:r>
            <a:endParaRPr lang="ja-JP" altLang="ja-JP" sz="2000" b="0" dirty="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・定員一名の大統領選は死票が多く少数勢力に不利</a:t>
            </a:r>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・議会との対立が起こりやすい</a:t>
            </a:r>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・任期・再選の面で柔軟性に欠ける</a:t>
            </a:r>
            <a:endParaRPr lang="en-US" altLang="ja-JP" sz="2000" b="0" dirty="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0348480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a:t>
            </a:r>
            <a:r>
              <a:rPr lang="ja-JP" altLang="en-US" dirty="0">
                <a:latin typeface="ヒラギノ角ゴ ProN W6" pitchFamily="34" charset="-128"/>
                <a:ea typeface="ヒラギノ角ゴ ProN W6" pitchFamily="34" charset="-128"/>
              </a:rPr>
              <a:t>内閣制</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a:latin typeface="ヒラギノ角ゴ ProN W3" pitchFamily="34" charset="-128"/>
                <a:ea typeface="ヒラギノ角ゴ ProN W3" pitchFamily="34" charset="-128"/>
              </a:rPr>
              <a:t>大統領制は不安定</a:t>
            </a:r>
            <a:r>
              <a:rPr lang="ja-JP" altLang="en-US" sz="2000" b="0" dirty="0" smtClean="0">
                <a:latin typeface="ヒラギノ角ゴ ProN W3" pitchFamily="34" charset="-128"/>
                <a:ea typeface="ヒラギノ角ゴ ProN W3" pitchFamily="34" charset="-128"/>
              </a:rPr>
              <a:t>？　</a:t>
            </a:r>
            <a:r>
              <a:rPr lang="en-US" altLang="ja-JP" sz="2000" b="0" dirty="0" smtClean="0">
                <a:latin typeface="ヒラギノ角ゴ ProN W3" pitchFamily="34" charset="-128"/>
                <a:ea typeface="ヒラギノ角ゴ ProN W3" pitchFamily="34" charset="-128"/>
              </a:rPr>
              <a:t>―</a:t>
            </a:r>
            <a:r>
              <a:rPr lang="ja-JP" altLang="en-US" sz="2000" b="0" dirty="0" smtClean="0">
                <a:latin typeface="ヒラギノ角ゴ ProN W3" pitchFamily="34" charset="-128"/>
                <a:ea typeface="ヒラギノ角ゴ ProN W3" pitchFamily="34" charset="-128"/>
              </a:rPr>
              <a:t>　反論</a:t>
            </a:r>
            <a:endParaRPr lang="ja-JP" altLang="ja-JP" sz="2000" b="0" dirty="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・どれも大統領制に内在した問題ではない</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4245515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a:t>
            </a:r>
            <a:r>
              <a:rPr lang="ja-JP" altLang="en-US" dirty="0">
                <a:latin typeface="ヒラギノ角ゴ ProN W6" pitchFamily="34" charset="-128"/>
                <a:ea typeface="ヒラギノ角ゴ ProN W6" pitchFamily="34" charset="-128"/>
              </a:rPr>
              <a:t>内閣制</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半大統領制</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大統領と首相が両方存在する</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欧州に</a:t>
            </a:r>
            <a:r>
              <a:rPr lang="ja-JP" altLang="en-US" sz="2000" b="0" dirty="0" smtClean="0">
                <a:latin typeface="ヒラギノ角ゴ ProN W3" pitchFamily="34" charset="-128"/>
                <a:ea typeface="ヒラギノ角ゴ ProN W3" pitchFamily="34" charset="-128"/>
              </a:rPr>
              <a:t>多い</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どちらが実質的</a:t>
            </a:r>
            <a:r>
              <a:rPr lang="ja-JP" altLang="en-US" sz="2000" b="0" dirty="0" smtClean="0">
                <a:latin typeface="ヒラギノ角ゴ ProN W3" pitchFamily="34" charset="-128"/>
                <a:ea typeface="ヒラギノ角ゴ ProN W3" pitchFamily="34" charset="-128"/>
              </a:rPr>
              <a:t>な長で</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どちら</a:t>
            </a:r>
            <a:r>
              <a:rPr lang="ja-JP" altLang="en-US" sz="2000" b="0" dirty="0">
                <a:latin typeface="ヒラギノ角ゴ ProN W3" pitchFamily="34" charset="-128"/>
                <a:ea typeface="ヒラギノ角ゴ ProN W3" pitchFamily="34" charset="-128"/>
              </a:rPr>
              <a:t>が儀礼的かは国によって異なる</a:t>
            </a:r>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8444220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大統領制</a:t>
            </a:r>
            <a:r>
              <a:rPr lang="ja-JP" altLang="en-US" dirty="0" smtClean="0">
                <a:latin typeface="ヒラギノ角ゴ ProN W6" pitchFamily="34" charset="-128"/>
                <a:ea typeface="ヒラギノ角ゴ ProN W6" pitchFamily="34" charset="-128"/>
              </a:rPr>
              <a:t>と議院</a:t>
            </a:r>
            <a:r>
              <a:rPr lang="ja-JP" altLang="en-US" dirty="0">
                <a:latin typeface="ヒラギノ角ゴ ProN W6" pitchFamily="34" charset="-128"/>
                <a:ea typeface="ヒラギノ角ゴ ProN W6" pitchFamily="34" charset="-128"/>
              </a:rPr>
              <a:t>内閣制</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a:latin typeface="ヒラギノ角ゴ ProN W3" pitchFamily="34" charset="-128"/>
                <a:ea typeface="ヒラギノ角ゴ ProN W3" pitchFamily="34" charset="-128"/>
              </a:rPr>
              <a:t>首相公選制</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イスラエル等で実践され</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日本でも検討された</a:t>
            </a:r>
            <a:r>
              <a:rPr lang="ja-JP" altLang="en-US" sz="2000" b="0" dirty="0" smtClean="0">
                <a:latin typeface="ヒラギノ角ゴ ProN W3" pitchFamily="34" charset="-128"/>
                <a:ea typeface="ヒラギノ角ゴ ProN W3" pitchFamily="34" charset="-128"/>
              </a:rPr>
              <a:t>が</a:t>
            </a:r>
            <a:r>
              <a:rPr lang="en-US" altLang="ja-JP" sz="2000" b="0" dirty="0" smtClean="0">
                <a:latin typeface="ヒラギノ角ゴ ProN W3" pitchFamily="34" charset="-128"/>
                <a:ea typeface="ヒラギノ角ゴ ProN W3" pitchFamily="34" charset="-128"/>
              </a:rPr>
              <a:t>…</a:t>
            </a: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結局うまく機能しないため廃れる</a:t>
            </a:r>
            <a:endParaRPr lang="ja-JP"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5533294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3" name="テキスト プレースホルダー 2"/>
          <p:cNvSpPr>
            <a:spLocks noGrp="1"/>
          </p:cNvSpPr>
          <p:nvPr>
            <p:ph type="body" idx="1"/>
          </p:nvPr>
        </p:nvSpPr>
        <p:spPr/>
        <p:txBody>
          <a:bodyPr>
            <a:normAutofit/>
          </a:bodyPr>
          <a:lstStyle/>
          <a:p>
            <a:pPr algn="ctr"/>
            <a:r>
              <a:rPr kumimoji="1" lang="ja-JP" altLang="en-US" sz="2400" dirty="0" smtClean="0">
                <a:latin typeface="ヒラギノ角ゴ ProN W6" pitchFamily="34" charset="-128"/>
                <a:ea typeface="ヒラギノ角ゴ ProN W6" pitchFamily="34" charset="-128"/>
              </a:rPr>
              <a:t>相対多数制</a:t>
            </a:r>
            <a:endParaRPr kumimoji="1" lang="ja-JP" altLang="en-US" sz="24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sz="half" idx="2"/>
          </p:nvPr>
        </p:nvSpPr>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比較多数獲得で勝利</a:t>
            </a:r>
            <a:endParaRPr kumimoji="1"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定数は自由に設定可能</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小選挙区と比例代表制</a:t>
            </a:r>
            <a:endParaRPr lang="en-US" altLang="ja-JP" sz="2000" b="0" dirty="0" smtClean="0">
              <a:latin typeface="ヒラギノ角ゴ ProN W3" pitchFamily="34" charset="-128"/>
              <a:ea typeface="ヒラギノ角ゴ ProN W3" pitchFamily="34" charset="-128"/>
            </a:endParaRPr>
          </a:p>
        </p:txBody>
      </p:sp>
      <p:sp>
        <p:nvSpPr>
          <p:cNvPr id="6" name="テキスト プレースホルダー 5"/>
          <p:cNvSpPr>
            <a:spLocks noGrp="1"/>
          </p:cNvSpPr>
          <p:nvPr>
            <p:ph type="body" sz="quarter" idx="3"/>
          </p:nvPr>
        </p:nvSpPr>
        <p:spPr/>
        <p:txBody>
          <a:bodyPr>
            <a:normAutofit/>
          </a:bodyPr>
          <a:lstStyle/>
          <a:p>
            <a:pPr algn="ctr"/>
            <a:r>
              <a:rPr kumimoji="1" lang="ja-JP" altLang="en-US" sz="2400" dirty="0" smtClean="0">
                <a:latin typeface="ヒラギノ角ゴ ProN W6" pitchFamily="34" charset="-128"/>
                <a:ea typeface="ヒラギノ角ゴ ProN W6" pitchFamily="34" charset="-128"/>
              </a:rPr>
              <a:t>絶対多数制</a:t>
            </a:r>
            <a:endParaRPr kumimoji="1" lang="ja-JP" altLang="en-US" sz="2400" dirty="0">
              <a:latin typeface="ヒラギノ角ゴ ProN W6" pitchFamily="34" charset="-128"/>
              <a:ea typeface="ヒラギノ角ゴ ProN W6" pitchFamily="34" charset="-128"/>
            </a:endParaRPr>
          </a:p>
        </p:txBody>
      </p:sp>
      <p:sp>
        <p:nvSpPr>
          <p:cNvPr id="7" name="コンテンツ プレースホルダー 6"/>
          <p:cNvSpPr>
            <a:spLocks noGrp="1"/>
          </p:cNvSpPr>
          <p:nvPr>
            <p:ph sz="quarter" idx="4"/>
          </p:nvPr>
        </p:nvSpPr>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五割以上の得票が必要</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51453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50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9600" dirty="0" smtClean="0">
                <a:latin typeface="ヒラギノ明朝 ProN W6" pitchFamily="18" charset="-128"/>
                <a:ea typeface="ヒラギノ明朝 ProN W6" pitchFamily="18" charset="-128"/>
              </a:rPr>
              <a:t>１</a:t>
            </a:r>
            <a:r>
              <a:rPr kumimoji="1" lang="en-US" altLang="ja-JP" sz="9600" dirty="0" smtClean="0">
                <a:latin typeface="ヒラギノ明朝 ProN W6" pitchFamily="18" charset="-128"/>
                <a:ea typeface="ヒラギノ明朝 ProN W6" pitchFamily="18" charset="-128"/>
              </a:rPr>
              <a:t/>
            </a:r>
            <a:br>
              <a:rPr kumimoji="1" lang="en-US" altLang="ja-JP" sz="9600" dirty="0" smtClean="0">
                <a:latin typeface="ヒラギノ明朝 ProN W6" pitchFamily="18" charset="-128"/>
                <a:ea typeface="ヒラギノ明朝 ProN W6" pitchFamily="18" charset="-128"/>
              </a:rPr>
            </a:br>
            <a:r>
              <a:rPr kumimoji="1" lang="ja-JP" altLang="en-US" sz="9600" dirty="0" smtClean="0">
                <a:latin typeface="ヒラギノ明朝 ProN W6" pitchFamily="18" charset="-128"/>
                <a:ea typeface="ヒラギノ明朝 ProN W6" pitchFamily="18" charset="-128"/>
              </a:rPr>
              <a:t>民主化論</a:t>
            </a:r>
            <a:endParaRPr kumimoji="1" lang="ja-JP" altLang="en-US" sz="9600" dirty="0">
              <a:latin typeface="ヒラギノ明朝 ProN W6" pitchFamily="18" charset="-128"/>
              <a:ea typeface="ヒラギノ明朝 ProN W6" pitchFamily="18" charset="-128"/>
            </a:endParaRPr>
          </a:p>
        </p:txBody>
      </p:sp>
      <p:sp>
        <p:nvSpPr>
          <p:cNvPr id="3" name="テキス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xmlns="" val="41888474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3" name="テキスト プレースホルダー 2"/>
          <p:cNvSpPr>
            <a:spLocks noGrp="1"/>
          </p:cNvSpPr>
          <p:nvPr>
            <p:ph type="body" idx="1"/>
          </p:nvPr>
        </p:nvSpPr>
        <p:spPr/>
        <p:txBody>
          <a:bodyPr>
            <a:normAutofit/>
          </a:bodyPr>
          <a:lstStyle/>
          <a:p>
            <a:pPr algn="ctr"/>
            <a:r>
              <a:rPr kumimoji="1" lang="ja-JP" altLang="en-US" sz="2400" dirty="0" smtClean="0">
                <a:latin typeface="ヒラギノ角ゴ ProN W6" pitchFamily="34" charset="-128"/>
                <a:ea typeface="ヒラギノ角ゴ ProN W6" pitchFamily="34" charset="-128"/>
              </a:rPr>
              <a:t>混合並立制</a:t>
            </a:r>
            <a:endParaRPr kumimoji="1" lang="ja-JP" altLang="en-US" sz="24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sz="half" idx="2"/>
          </p:nvPr>
        </p:nvSpPr>
        <p:spPr/>
        <p:txBody>
          <a:bodyPr>
            <a:normAutofit/>
          </a:bodyPr>
          <a:lstStyle/>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各方式で別個に選出</a:t>
            </a:r>
            <a:endParaRPr lang="en-US" altLang="ja-JP" sz="2000" b="0" dirty="0" smtClean="0">
              <a:latin typeface="ヒラギノ角ゴ ProN W3" pitchFamily="34" charset="-128"/>
              <a:ea typeface="ヒラギノ角ゴ ProN W3" pitchFamily="34" charset="-128"/>
            </a:endParaRPr>
          </a:p>
        </p:txBody>
      </p:sp>
      <p:sp>
        <p:nvSpPr>
          <p:cNvPr id="6" name="テキスト プレースホルダー 5"/>
          <p:cNvSpPr>
            <a:spLocks noGrp="1"/>
          </p:cNvSpPr>
          <p:nvPr>
            <p:ph type="body" sz="quarter" idx="3"/>
          </p:nvPr>
        </p:nvSpPr>
        <p:spPr/>
        <p:txBody>
          <a:bodyPr>
            <a:normAutofit/>
          </a:bodyPr>
          <a:lstStyle/>
          <a:p>
            <a:pPr algn="ctr"/>
            <a:r>
              <a:rPr kumimoji="1" lang="ja-JP" altLang="en-US" sz="2400" dirty="0" smtClean="0">
                <a:latin typeface="ヒラギノ角ゴ ProN W6" pitchFamily="34" charset="-128"/>
                <a:ea typeface="ヒラギノ角ゴ ProN W6" pitchFamily="34" charset="-128"/>
              </a:rPr>
              <a:t>絶対多数制</a:t>
            </a:r>
            <a:endParaRPr kumimoji="1" lang="ja-JP" altLang="en-US" sz="2400" dirty="0">
              <a:latin typeface="ヒラギノ角ゴ ProN W6" pitchFamily="34" charset="-128"/>
              <a:ea typeface="ヒラギノ角ゴ ProN W6" pitchFamily="34" charset="-128"/>
            </a:endParaRPr>
          </a:p>
        </p:txBody>
      </p:sp>
      <p:sp>
        <p:nvSpPr>
          <p:cNvPr id="7" name="コンテンツ プレースホルダー 6"/>
          <p:cNvSpPr>
            <a:spLocks noGrp="1"/>
          </p:cNvSpPr>
          <p:nvPr>
            <p:ph sz="quarter" idx="4"/>
          </p:nvPr>
        </p:nvSpPr>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比例代表に於ける得票率で各党の配分を決め</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誰が議員になる</a:t>
            </a:r>
            <a:r>
              <a:rPr lang="ja-JP" altLang="en-US" sz="2000" b="0" dirty="0" smtClean="0">
                <a:latin typeface="ヒラギノ角ゴ ProN W3" pitchFamily="34" charset="-128"/>
                <a:ea typeface="ヒラギノ角ゴ ProN W3" pitchFamily="34" charset="-128"/>
              </a:rPr>
              <a:t>かは</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小選挙</a:t>
            </a:r>
            <a:r>
              <a:rPr lang="ja-JP" altLang="en-US" sz="2000" b="0" dirty="0">
                <a:latin typeface="ヒラギノ角ゴ ProN W3" pitchFamily="34" charset="-128"/>
                <a:ea typeface="ヒラギノ角ゴ ProN W3" pitchFamily="34" charset="-128"/>
              </a:rPr>
              <a:t>区で決める</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2343347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a:latin typeface="ヒラギノ角ゴ ProN W3" pitchFamily="34" charset="-128"/>
                <a:ea typeface="ヒラギノ角ゴ ProN W3" pitchFamily="34" charset="-128"/>
              </a:rPr>
              <a:t>小選挙区制</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・デュヴェルジェの法則</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小選挙区制は二大政党制につながりやすい</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9703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a:latin typeface="ヒラギノ角ゴ ProN W3" pitchFamily="34" charset="-128"/>
                <a:ea typeface="ヒラギノ角ゴ ProN W3" pitchFamily="34" charset="-128"/>
              </a:rPr>
              <a:t>小選挙区制</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・小選挙区制の機械的効果</a:t>
            </a: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得票率</a:t>
            </a:r>
            <a:r>
              <a:rPr lang="ja-JP" altLang="en-US" sz="2000" b="0" dirty="0" smtClean="0">
                <a:latin typeface="ヒラギノ角ゴ ProN W3" pitchFamily="34" charset="-128"/>
                <a:ea typeface="ヒラギノ角ゴ ProN W3" pitchFamily="34" charset="-128"/>
              </a:rPr>
              <a:t>を</a:t>
            </a:r>
            <a:r>
              <a:rPr lang="ja-JP" altLang="en-US" sz="2000" b="0" dirty="0">
                <a:latin typeface="ヒラギノ角ゴ ProN W3" pitchFamily="34" charset="-128"/>
                <a:ea typeface="ヒラギノ角ゴ ProN W3" pitchFamily="34" charset="-128"/>
              </a:rPr>
              <a:t>議席数に変換する過程</a:t>
            </a:r>
            <a:r>
              <a:rPr lang="ja-JP" altLang="en-US" sz="2000" b="0" dirty="0" smtClean="0">
                <a:latin typeface="ヒラギノ角ゴ ProN W3" pitchFamily="34" charset="-128"/>
                <a:ea typeface="ヒラギノ角ゴ ProN W3" pitchFamily="34" charset="-128"/>
              </a:rPr>
              <a:t>で</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小政党が不利になる</a:t>
            </a: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r"/>
            <a:r>
              <a:rPr lang="en-US" altLang="ja-JP" sz="2000" b="0" dirty="0" smtClean="0">
                <a:latin typeface="ヒラギノ角ゴ ProN W3" pitchFamily="34" charset="-128"/>
                <a:ea typeface="ヒラギノ角ゴ ProN W3" pitchFamily="34" charset="-128"/>
              </a:rPr>
              <a:t>※</a:t>
            </a:r>
            <a:r>
              <a:rPr lang="ja-JP" altLang="en-US" sz="2000" b="0" dirty="0" smtClean="0">
                <a:latin typeface="ヒラギノ角ゴ ProN W3" pitchFamily="34" charset="-128"/>
                <a:ea typeface="ヒラギノ角ゴ ProN W3" pitchFamily="34" charset="-128"/>
              </a:rPr>
              <a:t>デュヴェルジェの法則と関係あり</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0623122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a:latin typeface="ヒラギノ角ゴ ProN W3" pitchFamily="34" charset="-128"/>
                <a:ea typeface="ヒラギノ角ゴ ProN W3" pitchFamily="34" charset="-128"/>
              </a:rPr>
              <a:t>小選挙区制</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・戦略的投票　</a:t>
            </a:r>
            <a:r>
              <a:rPr lang="en-US" altLang="ja-JP" sz="2000" b="0" dirty="0" smtClean="0">
                <a:latin typeface="ヒラギノ角ゴ ProN W3" pitchFamily="34" charset="-128"/>
                <a:ea typeface="ヒラギノ角ゴ ProN W3" pitchFamily="34" charset="-128"/>
              </a:rPr>
              <a:t>―</a:t>
            </a:r>
            <a:r>
              <a:rPr lang="ja-JP" altLang="en-US" sz="2000" b="0" dirty="0" smtClean="0">
                <a:latin typeface="ヒラギノ角ゴ ProN W3" pitchFamily="34" charset="-128"/>
                <a:ea typeface="ヒラギノ角ゴ ProN W3" pitchFamily="34" charset="-128"/>
              </a:rPr>
              <a:t>　小選挙区制の心理的効果</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有権者</a:t>
            </a:r>
            <a:r>
              <a:rPr lang="ja-JP" altLang="en-US" sz="2000" b="0" dirty="0" smtClean="0">
                <a:latin typeface="ヒラギノ角ゴ ProN W3" pitchFamily="34" charset="-128"/>
                <a:ea typeface="ヒラギノ角ゴ ProN W3" pitchFamily="34" charset="-128"/>
              </a:rPr>
              <a:t>は死票化を避けるため</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敢えて</a:t>
            </a:r>
            <a:r>
              <a:rPr lang="ja-JP" altLang="en-US" sz="2000" b="0" dirty="0">
                <a:latin typeface="ヒラギノ角ゴ ProN W3" pitchFamily="34" charset="-128"/>
                <a:ea typeface="ヒラギノ角ゴ ProN W3" pitchFamily="34" charset="-128"/>
              </a:rPr>
              <a:t>本当の支持党では</a:t>
            </a:r>
            <a:r>
              <a:rPr lang="ja-JP" altLang="en-US" sz="2000" b="0" dirty="0" smtClean="0">
                <a:latin typeface="ヒラギノ角ゴ ProN W3" pitchFamily="34" charset="-128"/>
                <a:ea typeface="ヒラギノ角ゴ ProN W3" pitchFamily="34" charset="-128"/>
              </a:rPr>
              <a:t>なく</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勝ち目の</a:t>
            </a:r>
            <a:r>
              <a:rPr lang="ja-JP" altLang="en-US" sz="2000" b="0" dirty="0" smtClean="0">
                <a:latin typeface="ヒラギノ角ゴ ProN W3" pitchFamily="34" charset="-128"/>
                <a:ea typeface="ヒラギノ角ゴ ProN W3" pitchFamily="34" charset="-128"/>
              </a:rPr>
              <a:t>ある</a:t>
            </a:r>
            <a:r>
              <a:rPr lang="ja-JP" altLang="en-US" sz="2000" b="0" dirty="0">
                <a:latin typeface="ヒラギノ角ゴ ProN W3" pitchFamily="34" charset="-128"/>
                <a:ea typeface="ヒラギノ角ゴ ProN W3" pitchFamily="34" charset="-128"/>
              </a:rPr>
              <a:t>大政党</a:t>
            </a:r>
            <a:r>
              <a:rPr lang="ja-JP" altLang="en-US" sz="2000" b="0" dirty="0" smtClean="0">
                <a:latin typeface="ヒラギノ角ゴ ProN W3" pitchFamily="34" charset="-128"/>
                <a:ea typeface="ヒラギノ角ゴ ProN W3" pitchFamily="34" charset="-128"/>
              </a:rPr>
              <a:t>に</a:t>
            </a:r>
            <a:r>
              <a:rPr lang="ja-JP" altLang="en-US" sz="2000" b="0" dirty="0">
                <a:latin typeface="ヒラギノ角ゴ ProN W3" pitchFamily="34" charset="-128"/>
                <a:ea typeface="ヒラギノ角ゴ ProN W3" pitchFamily="34" charset="-128"/>
              </a:rPr>
              <a:t>投票することが</a:t>
            </a:r>
            <a:r>
              <a:rPr lang="ja-JP" altLang="en-US" sz="2000" b="0" dirty="0" smtClean="0">
                <a:latin typeface="ヒラギノ角ゴ ProN W3" pitchFamily="34" charset="-128"/>
                <a:ea typeface="ヒラギノ角ゴ ProN W3" pitchFamily="34" charset="-128"/>
              </a:rPr>
              <a:t>ある</a:t>
            </a:r>
            <a:endParaRPr lang="en-US" altLang="ja-JP" sz="2000" b="0" dirty="0" smtClean="0">
              <a:latin typeface="ヒラギノ角ゴ ProN W3" pitchFamily="34" charset="-128"/>
              <a:ea typeface="ヒラギノ角ゴ ProN W3" pitchFamily="34" charset="-128"/>
            </a:endParaRPr>
          </a:p>
          <a:p>
            <a:pPr algn="ctr"/>
            <a:r>
              <a:rPr lang="en-US" altLang="ja-JP" sz="2000" b="0" dirty="0" smtClean="0">
                <a:latin typeface="ヒラギノ角ゴ ProN W3" pitchFamily="34" charset="-128"/>
                <a:ea typeface="ヒラギノ角ゴ ProN W3" pitchFamily="34" charset="-128"/>
              </a:rPr>
              <a:t>by</a:t>
            </a:r>
            <a:r>
              <a:rPr lang="ja-JP" altLang="en-US" sz="2000" b="0" dirty="0" smtClean="0">
                <a:latin typeface="ヒラギノ角ゴ ProN W3" pitchFamily="34" charset="-128"/>
                <a:ea typeface="ヒラギノ角ゴ ProN W3" pitchFamily="34" charset="-128"/>
              </a:rPr>
              <a:t>ウィリアム・ライカー</a:t>
            </a:r>
            <a:endParaRPr lang="en-US" altLang="ja-JP" sz="2000" b="0" dirty="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94337605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比例代表制</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・不安定化につながる懸念</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少数政党が乱立しやすい</a:t>
            </a:r>
            <a:endParaRPr lang="en-US" altLang="ja-JP" sz="2000" b="0" dirty="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943376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xEl>
                                              <p:pRg st="0" end="0"/>
                                            </p:txEl>
                                          </p:spTgt>
                                        </p:tgtEl>
                                        <p:attrNameLst>
                                          <p:attrName>r</p:attrName>
                                        </p:attrNameLst>
                                      </p:cBhvr>
                                    </p:animRot>
                                    <p:animRot by="-240000">
                                      <p:cBhvr>
                                        <p:cTn id="7" dur="200" fill="hold">
                                          <p:stCondLst>
                                            <p:cond delay="200"/>
                                          </p:stCondLst>
                                        </p:cTn>
                                        <p:tgtEl>
                                          <p:spTgt spid="4">
                                            <p:txEl>
                                              <p:pRg st="0" end="0"/>
                                            </p:txEl>
                                          </p:spTgt>
                                        </p:tgtEl>
                                        <p:attrNameLst>
                                          <p:attrName>r</p:attrName>
                                        </p:attrNameLst>
                                      </p:cBhvr>
                                    </p:animRot>
                                    <p:animRot by="240000">
                                      <p:cBhvr>
                                        <p:cTn id="8" dur="200" fill="hold">
                                          <p:stCondLst>
                                            <p:cond delay="400"/>
                                          </p:stCondLst>
                                        </p:cTn>
                                        <p:tgtEl>
                                          <p:spTgt spid="4">
                                            <p:txEl>
                                              <p:pRg st="0" end="0"/>
                                            </p:txEl>
                                          </p:spTgt>
                                        </p:tgtEl>
                                        <p:attrNameLst>
                                          <p:attrName>r</p:attrName>
                                        </p:attrNameLst>
                                      </p:cBhvr>
                                    </p:animRot>
                                    <p:animRot by="-240000">
                                      <p:cBhvr>
                                        <p:cTn id="9" dur="200" fill="hold">
                                          <p:stCondLst>
                                            <p:cond delay="600"/>
                                          </p:stCondLst>
                                        </p:cTn>
                                        <p:tgtEl>
                                          <p:spTgt spid="4">
                                            <p:txEl>
                                              <p:pRg st="0" end="0"/>
                                            </p:txEl>
                                          </p:spTgt>
                                        </p:tgtEl>
                                        <p:attrNameLst>
                                          <p:attrName>r</p:attrName>
                                        </p:attrNameLst>
                                      </p:cBhvr>
                                    </p:animRot>
                                    <p:animRot by="120000">
                                      <p:cBhvr>
                                        <p:cTn id="10" dur="200" fill="hold">
                                          <p:stCondLst>
                                            <p:cond delay="800"/>
                                          </p:stCondLst>
                                        </p:cTn>
                                        <p:tgtEl>
                                          <p:spTgt spid="4">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なぜ投票に行くのか？　</a:t>
            </a: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３つの仮説</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・社会動員仮説</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・投票動機仮説</a:t>
            </a: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・合理的選択仮説</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084816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なぜ投票に行くのか？　</a:t>
            </a:r>
            <a:endParaRPr lang="en-US" altLang="ja-JP" sz="2000" b="0" dirty="0" smtClean="0">
              <a:latin typeface="ヒラギノ角ゴ ProN W3" pitchFamily="34" charset="-128"/>
              <a:ea typeface="ヒラギノ角ゴ ProN W3" pitchFamily="34" charset="-128"/>
            </a:endParaRPr>
          </a:p>
          <a:p>
            <a:r>
              <a:rPr lang="ja-JP" altLang="en-US" sz="2000" b="0" dirty="0">
                <a:latin typeface="ヒラギノ角ゴ ProN W3" pitchFamily="34" charset="-128"/>
                <a:ea typeface="ヒラギノ角ゴ ProN W3" pitchFamily="34" charset="-128"/>
              </a:rPr>
              <a:t>・社会動員仮説</a:t>
            </a:r>
            <a:endParaRPr lang="en-US" altLang="ja-JP" sz="2000" b="0" dirty="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自分が所属</a:t>
            </a:r>
            <a:r>
              <a:rPr lang="ja-JP" altLang="en-US" sz="2000" b="0" dirty="0" smtClean="0">
                <a:latin typeface="ヒラギノ角ゴ ProN W3" pitchFamily="34" charset="-128"/>
                <a:ea typeface="ヒラギノ角ゴ ProN W3" pitchFamily="34" charset="-128"/>
              </a:rPr>
              <a:t>する</a:t>
            </a:r>
            <a:r>
              <a:rPr lang="ja-JP" altLang="en-US" sz="2000" b="0" dirty="0">
                <a:latin typeface="ヒラギノ角ゴ ProN W3" pitchFamily="34" charset="-128"/>
                <a:ea typeface="ヒラギノ角ゴ ProN W3" pitchFamily="34" charset="-128"/>
              </a:rPr>
              <a:t>団体</a:t>
            </a:r>
            <a:r>
              <a:rPr lang="ja-JP" altLang="en-US" sz="2000" b="0" dirty="0" smtClean="0">
                <a:latin typeface="ヒラギノ角ゴ ProN W3" pitchFamily="34" charset="-128"/>
                <a:ea typeface="ヒラギノ角ゴ ProN W3" pitchFamily="34" charset="-128"/>
              </a:rPr>
              <a:t>の</a:t>
            </a:r>
            <a:r>
              <a:rPr lang="ja-JP" altLang="en-US" sz="2000" b="0" dirty="0">
                <a:latin typeface="ヒラギノ角ゴ ProN W3" pitchFamily="34" charset="-128"/>
                <a:ea typeface="ヒラギノ角ゴ ProN W3" pitchFamily="34" charset="-128"/>
              </a:rPr>
              <a:t>影響を</a:t>
            </a:r>
            <a:r>
              <a:rPr lang="ja-JP" altLang="en-US" sz="2000" b="0" dirty="0" smtClean="0">
                <a:latin typeface="ヒラギノ角ゴ ProN W3" pitchFamily="34" charset="-128"/>
                <a:ea typeface="ヒラギノ角ゴ ProN W3" pitchFamily="34" charset="-128"/>
              </a:rPr>
              <a:t>受けて</a:t>
            </a:r>
            <a:r>
              <a:rPr lang="ja-JP" altLang="en-US" sz="2000" b="0" dirty="0">
                <a:latin typeface="ヒラギノ角ゴ ProN W3" pitchFamily="34" charset="-128"/>
                <a:ea typeface="ヒラギノ角ゴ ProN W3" pitchFamily="34" charset="-128"/>
              </a:rPr>
              <a:t>投票に</a:t>
            </a:r>
            <a:r>
              <a:rPr lang="ja-JP" altLang="en-US" sz="2000" b="0" dirty="0" smtClean="0">
                <a:latin typeface="ヒラギノ角ゴ ProN W3" pitchFamily="34" charset="-128"/>
                <a:ea typeface="ヒラギノ角ゴ ProN W3" pitchFamily="34" charset="-128"/>
              </a:rPr>
              <a:t>行く</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ぶっちゃける</a:t>
            </a:r>
            <a:r>
              <a:rPr lang="ja-JP" altLang="en-US" sz="2000" b="0" dirty="0" smtClean="0">
                <a:latin typeface="ヒラギノ角ゴ ProN W3" pitchFamily="34" charset="-128"/>
                <a:ea typeface="ヒラギノ角ゴ ProN W3" pitchFamily="34" charset="-128"/>
              </a:rPr>
              <a:t>と</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「みんなが行くなら俺も行く」</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24194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wipe(up)">
                                      <p:cBhvr>
                                        <p:cTn id="7" dur="1000"/>
                                        <p:tgtEl>
                                          <p:spTgt spid="4">
                                            <p:txEl>
                                              <p:pRg st="5" end="5"/>
                                            </p:txEl>
                                          </p:spTgt>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4">
                                            <p:txEl>
                                              <p:pRg st="6" end="6"/>
                                            </p:txEl>
                                          </p:spTgt>
                                        </p:tgtEl>
                                        <p:attrNameLst>
                                          <p:attrName>style.visibility</p:attrName>
                                        </p:attrNameLst>
                                      </p:cBhvr>
                                      <p:to>
                                        <p:strVal val="visible"/>
                                      </p:to>
                                    </p:set>
                                    <p:animEffect transition="in" filter="wipe(up)">
                                      <p:cBhvr>
                                        <p:cTn id="11" dur="1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なぜ投票に行くのか？　</a:t>
            </a:r>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・投票動機仮説</a:t>
            </a:r>
            <a:endParaRPr lang="en-US" altLang="ja-JP" sz="2000" b="0" dirty="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個人ベースの考え方</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「俺は投票に行くタイプか？？」</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内面的・心理的説明に重点</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695500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なぜ投票に行くのか？　</a:t>
            </a:r>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・合理的選択仮説</a:t>
            </a: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個々人の頭の中で、数式により決まる</a:t>
            </a:r>
            <a:r>
              <a:rPr lang="en-US" altLang="ja-JP" sz="2000" b="0" dirty="0" smtClean="0">
                <a:latin typeface="ヒラギノ角ゴ ProN W3" pitchFamily="34" charset="-128"/>
                <a:ea typeface="ヒラギノ角ゴ ProN W3" pitchFamily="34" charset="-128"/>
              </a:rPr>
              <a:t>(Ricker-</a:t>
            </a:r>
            <a:r>
              <a:rPr lang="en-US" altLang="ja-JP" sz="2000" b="0" dirty="0" err="1" smtClean="0">
                <a:latin typeface="ヒラギノ角ゴ ProN W3" pitchFamily="34" charset="-128"/>
                <a:ea typeface="ヒラギノ角ゴ ProN W3" pitchFamily="34" charset="-128"/>
              </a:rPr>
              <a:t>Ordeshook</a:t>
            </a:r>
            <a:r>
              <a:rPr lang="ja-JP" altLang="ja-JP" sz="2000" b="0" dirty="0">
                <a:latin typeface="ヒラギノ角ゴ ProN W3" pitchFamily="34" charset="-128"/>
                <a:ea typeface="ヒラギノ角ゴ ProN W3" pitchFamily="34" charset="-128"/>
              </a:rPr>
              <a:t>の</a:t>
            </a:r>
            <a:r>
              <a:rPr lang="ja-JP" altLang="ja-JP" sz="2000" b="0" dirty="0" smtClean="0">
                <a:latin typeface="ヒラギノ角ゴ ProN W3" pitchFamily="34" charset="-128"/>
                <a:ea typeface="ヒラギノ角ゴ ProN W3" pitchFamily="34" charset="-128"/>
              </a:rPr>
              <a:t>式</a:t>
            </a:r>
            <a:r>
              <a:rPr lang="en-US" altLang="ja-JP" sz="2000" b="0" dirty="0" smtClean="0">
                <a:latin typeface="ヒラギノ角ゴ ProN W3" pitchFamily="34" charset="-128"/>
                <a:ea typeface="ヒラギノ角ゴ ProN W3" pitchFamily="34" charset="-128"/>
              </a:rPr>
              <a:t>)</a:t>
            </a:r>
          </a:p>
          <a:p>
            <a:pPr algn="ctr"/>
            <a:r>
              <a:rPr lang="en-US" altLang="ja-JP" sz="2000" b="0" dirty="0" smtClean="0">
                <a:latin typeface="ヒラギノ角ゴ ProN W3" pitchFamily="34" charset="-128"/>
                <a:ea typeface="ヒラギノ角ゴ ProN W3" pitchFamily="34" charset="-128"/>
              </a:rPr>
              <a:t>V=PB-C+D</a:t>
            </a:r>
            <a:endParaRPr lang="ja-JP" altLang="ja-JP" sz="2000" b="0" dirty="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p:txBody>
      </p:sp>
      <p:pic>
        <p:nvPicPr>
          <p:cNvPr id="1026" name="図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5576" y="3068960"/>
            <a:ext cx="8648420" cy="14742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664203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500"/>
                                  </p:stCondLst>
                                  <p:childTnLst>
                                    <p:set>
                                      <p:cBhvr>
                                        <p:cTn id="6" dur="1" fill="hold">
                                          <p:stCondLst>
                                            <p:cond delay="0"/>
                                          </p:stCondLst>
                                        </p:cTn>
                                        <p:tgtEl>
                                          <p:spTgt spid="1026"/>
                                        </p:tgtEl>
                                        <p:attrNameLst>
                                          <p:attrName>style.visibility</p:attrName>
                                        </p:attrNameLst>
                                      </p:cBhvr>
                                      <p:to>
                                        <p:strVal val="visible"/>
                                      </p:to>
                                    </p:set>
                                    <p:animEffect transition="in" filter="wipe(up)">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どういった</a:t>
            </a:r>
            <a:r>
              <a:rPr lang="ja-JP" altLang="en-US" sz="2000" b="0" dirty="0">
                <a:latin typeface="ヒラギノ角ゴ ProN W3" pitchFamily="34" charset="-128"/>
                <a:ea typeface="ヒラギノ角ゴ ProN W3" pitchFamily="34" charset="-128"/>
              </a:rPr>
              <a:t>政党</a:t>
            </a:r>
            <a:r>
              <a:rPr lang="ja-JP" altLang="en-US" sz="2000" b="0" dirty="0" smtClean="0">
                <a:latin typeface="ヒラギノ角ゴ ProN W3" pitchFamily="34" charset="-128"/>
                <a:ea typeface="ヒラギノ角ゴ ProN W3" pitchFamily="34" charset="-128"/>
              </a:rPr>
              <a:t>が投票されるのか？</a:t>
            </a:r>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・公約について</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有権者は各党の公約を見て投票するという主張</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a:t>
            </a: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公約がどれほど信用できるかという問題</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選挙の時期</a:t>
            </a:r>
            <a:r>
              <a:rPr lang="ja-JP" altLang="en-US" sz="2000" b="0" dirty="0" smtClean="0">
                <a:latin typeface="ヒラギノ角ゴ ProN W3" pitchFamily="34" charset="-128"/>
                <a:ea typeface="ヒラギノ角ゴ ProN W3" pitchFamily="34" charset="-128"/>
              </a:rPr>
              <a:t>と</a:t>
            </a:r>
            <a:r>
              <a:rPr lang="ja-JP" altLang="en-US" sz="2000" b="0" dirty="0">
                <a:latin typeface="ヒラギノ角ゴ ProN W3" pitchFamily="34" charset="-128"/>
                <a:ea typeface="ヒラギノ角ゴ ProN W3" pitchFamily="34" charset="-128"/>
              </a:rPr>
              <a:t>公約の実現</a:t>
            </a:r>
            <a:r>
              <a:rPr lang="ja-JP" altLang="en-US" sz="2000" b="0" dirty="0" smtClean="0">
                <a:latin typeface="ヒラギノ角ゴ ProN W3" pitchFamily="34" charset="-128"/>
                <a:ea typeface="ヒラギノ角ゴ ProN W3" pitchFamily="34" charset="-128"/>
              </a:rPr>
              <a:t>時期のズレ</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354324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4">
                                            <p:txEl>
                                              <p:pRg st="5" end="5"/>
                                            </p:txEl>
                                          </p:spTgt>
                                        </p:tgtEl>
                                        <p:attrNameLst>
                                          <p:attrName>style.visibility</p:attrName>
                                        </p:attrNameLst>
                                      </p:cBhvr>
                                      <p:to>
                                        <p:strVal val="visible"/>
                                      </p:to>
                                    </p:set>
                                    <p:animEffect transition="in" filter="fade">
                                      <p:cBhvr>
                                        <p:cTn id="7" dur="1000"/>
                                        <p:tgtEl>
                                          <p:spTgt spid="4">
                                            <p:txEl>
                                              <p:pRg st="5" end="5"/>
                                            </p:txEl>
                                          </p:spTgt>
                                        </p:tgtEl>
                                      </p:cBhvr>
                                    </p:animEffect>
                                    <p:anim calcmode="lin" valueType="num">
                                      <p:cBhvr>
                                        <p:cTn id="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5" end="5"/>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500"/>
                                  </p:stCondLst>
                                  <p:childTnLst>
                                    <p:set>
                                      <p:cBhvr>
                                        <p:cTn id="11" dur="1" fill="hold">
                                          <p:stCondLst>
                                            <p:cond delay="0"/>
                                          </p:stCondLst>
                                        </p:cTn>
                                        <p:tgtEl>
                                          <p:spTgt spid="4">
                                            <p:txEl>
                                              <p:pRg st="6" end="6"/>
                                            </p:txEl>
                                          </p:spTgt>
                                        </p:tgtEl>
                                        <p:attrNameLst>
                                          <p:attrName>style.visibility</p:attrName>
                                        </p:attrNameLst>
                                      </p:cBhvr>
                                      <p:to>
                                        <p:strVal val="visible"/>
                                      </p:to>
                                    </p:set>
                                    <p:animEffect transition="in" filter="fade">
                                      <p:cBhvr>
                                        <p:cTn id="12" dur="1000"/>
                                        <p:tgtEl>
                                          <p:spTgt spid="4">
                                            <p:txEl>
                                              <p:pRg st="6" end="6"/>
                                            </p:txEl>
                                          </p:spTgt>
                                        </p:tgtEl>
                                      </p:cBhvr>
                                    </p:animEffect>
                                    <p:anim calcmode="lin" valueType="num">
                                      <p:cBhvr>
                                        <p:cTn id="13"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リプセット</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a:xfrm>
            <a:off x="827584" y="1052736"/>
            <a:ext cx="7520940" cy="3600400"/>
          </a:xfrm>
        </p:spPr>
        <p:txBody>
          <a:bodyPr>
            <a:normAutofit/>
          </a:bodyPr>
          <a:lstStyle/>
          <a:p>
            <a:pPr algn="ctr"/>
            <a:r>
              <a:rPr kumimoji="1" lang="ja-JP" altLang="en-US" sz="2000" b="0" dirty="0" smtClean="0">
                <a:latin typeface="ヒラギノ角ゴ ProN W3" pitchFamily="34" charset="-128"/>
                <a:ea typeface="ヒラギノ角ゴ ProN W3" pitchFamily="34" charset="-128"/>
              </a:rPr>
              <a:t>この人が注目したのは</a:t>
            </a:r>
            <a:r>
              <a:rPr kumimoji="1" lang="en-US" altLang="ja-JP"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endParaRPr kumimoji="1"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ズバリ</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3600" dirty="0" smtClean="0">
                <a:latin typeface="ヒラギノ明朝 ProN W6" pitchFamily="18" charset="-128"/>
                <a:ea typeface="ヒラギノ明朝 ProN W6" pitchFamily="18" charset="-128"/>
                <a:cs typeface="Tarisaka Unicode MS" pitchFamily="2" charset="-128"/>
              </a:rPr>
              <a:t>経済水準</a:t>
            </a:r>
            <a:endParaRPr lang="en-US" altLang="ja-JP" sz="3600" dirty="0" smtClean="0">
              <a:latin typeface="ヒラギノ明朝 ProN W6" pitchFamily="18" charset="-128"/>
              <a:ea typeface="ヒラギノ明朝 ProN W6" pitchFamily="18" charset="-128"/>
              <a:cs typeface="Tarisaka Unicode MS" pitchFamily="2" charset="-128"/>
            </a:endParaRPr>
          </a:p>
          <a:p>
            <a:pPr algn="ctr"/>
            <a:r>
              <a:rPr lang="ja-JP" altLang="en-US" sz="2000" b="0" dirty="0" smtClean="0">
                <a:latin typeface="ヒラギノ角ゴ ProN W3" pitchFamily="34" charset="-128"/>
                <a:ea typeface="ヒラギノ角ゴ ProN W3" pitchFamily="34" charset="-128"/>
                <a:cs typeface="Tarisaka Unicode MS" pitchFamily="2" charset="-128"/>
              </a:rPr>
              <a:t>と</a:t>
            </a:r>
            <a:endParaRPr lang="en-US" altLang="ja-JP" sz="2000" b="0" dirty="0">
              <a:latin typeface="ヒラギノ角ゴ ProN W3" pitchFamily="34" charset="-128"/>
              <a:ea typeface="ヒラギノ角ゴ ProN W3" pitchFamily="34" charset="-128"/>
              <a:cs typeface="Tarisaka Unicode MS" pitchFamily="2" charset="-128"/>
            </a:endParaRPr>
          </a:p>
          <a:p>
            <a:pPr algn="ctr"/>
            <a:r>
              <a:rPr lang="ja-JP" altLang="en-US" sz="3600" dirty="0" smtClean="0">
                <a:latin typeface="ヒラギノ明朝 ProN W6" pitchFamily="18" charset="-128"/>
                <a:ea typeface="ヒラギノ明朝 ProN W6" pitchFamily="18" charset="-128"/>
                <a:cs typeface="Tarisaka Unicode MS" pitchFamily="2" charset="-128"/>
              </a:rPr>
              <a:t>教育水準</a:t>
            </a:r>
            <a:endParaRPr lang="en-US" altLang="ja-JP" sz="3600" dirty="0" smtClean="0">
              <a:latin typeface="ヒラギノ明朝 ProN W6" pitchFamily="18" charset="-128"/>
              <a:ea typeface="ヒラギノ明朝 ProN W6" pitchFamily="18" charset="-128"/>
              <a:cs typeface="Tarisaka Unicode MS" pitchFamily="2" charset="-128"/>
            </a:endParaRPr>
          </a:p>
          <a:p>
            <a:pPr algn="ctr"/>
            <a:endParaRPr lang="en-US" altLang="ja-JP" sz="3600" dirty="0" smtClean="0">
              <a:latin typeface="Tarisaka Unicode MS" pitchFamily="2" charset="-128"/>
              <a:ea typeface="Tarisaka Unicode MS" pitchFamily="2" charset="-128"/>
              <a:cs typeface="Tarisaka Unicode MS" pitchFamily="2" charset="-128"/>
            </a:endParaRPr>
          </a:p>
        </p:txBody>
      </p:sp>
    </p:spTree>
    <p:extLst>
      <p:ext uri="{BB962C8B-B14F-4D97-AF65-F5344CB8AC3E}">
        <p14:creationId xmlns:p14="http://schemas.microsoft.com/office/powerpoint/2010/main" xmlns="" val="3820913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16" presetClass="entr" presetSubtype="21" fill="hold" nodeType="afterEffect">
                                  <p:stCondLst>
                                    <p:cond delay="50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barn(inVertical)">
                                      <p:cBhvr>
                                        <p:cTn id="14" dur="500"/>
                                        <p:tgtEl>
                                          <p:spTgt spid="3">
                                            <p:txEl>
                                              <p:pRg st="4" end="4"/>
                                            </p:txEl>
                                          </p:spTgt>
                                        </p:tgtEl>
                                      </p:cBhvr>
                                    </p:animEffect>
                                  </p:childTnLst>
                                </p:cTn>
                              </p:par>
                            </p:childTnLst>
                          </p:cTn>
                        </p:par>
                        <p:par>
                          <p:cTn id="15" fill="hold">
                            <p:stCondLst>
                              <p:cond delay="2000"/>
                            </p:stCondLst>
                            <p:childTnLst>
                              <p:par>
                                <p:cTn id="16" presetID="16" presetClass="entr" presetSubtype="21" fill="hold" nodeType="afterEffect">
                                  <p:stCondLst>
                                    <p:cond delay="50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arn(inVertic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どういった</a:t>
            </a:r>
            <a:r>
              <a:rPr lang="ja-JP" altLang="en-US" sz="2000" b="0" dirty="0">
                <a:latin typeface="ヒラギノ角ゴ ProN W3" pitchFamily="34" charset="-128"/>
                <a:ea typeface="ヒラギノ角ゴ ProN W3" pitchFamily="34" charset="-128"/>
              </a:rPr>
              <a:t>政党</a:t>
            </a:r>
            <a:r>
              <a:rPr lang="ja-JP" altLang="en-US" sz="2000" b="0" dirty="0" smtClean="0">
                <a:latin typeface="ヒラギノ角ゴ ProN W3" pitchFamily="34" charset="-128"/>
                <a:ea typeface="ヒラギノ角ゴ ProN W3" pitchFamily="34" charset="-128"/>
              </a:rPr>
              <a:t>が投票されるのか？</a:t>
            </a:r>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・回顧投票（業績投票）</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過去の実績に基づいて投票</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与党への信任投票</a:t>
            </a:r>
            <a:r>
              <a:rPr lang="ja-JP" altLang="en-US" sz="2000" b="0" dirty="0" smtClean="0">
                <a:latin typeface="ヒラギノ角ゴ ProN W3" pitchFamily="34" charset="-128"/>
                <a:ea typeface="ヒラギノ角ゴ ProN W3" pitchFamily="34" charset="-128"/>
              </a:rPr>
              <a:t>の</a:t>
            </a:r>
            <a:r>
              <a:rPr lang="ja-JP" altLang="en-US" sz="2000" b="0" dirty="0">
                <a:latin typeface="ヒラギノ角ゴ ProN W3" pitchFamily="34" charset="-128"/>
                <a:ea typeface="ヒラギノ角ゴ ProN W3" pitchFamily="34" charset="-128"/>
              </a:rPr>
              <a:t>性格</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82537502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どういった</a:t>
            </a:r>
            <a:r>
              <a:rPr lang="ja-JP" altLang="en-US" sz="2000" b="0" dirty="0">
                <a:latin typeface="ヒラギノ角ゴ ProN W3" pitchFamily="34" charset="-128"/>
                <a:ea typeface="ヒラギノ角ゴ ProN W3" pitchFamily="34" charset="-128"/>
              </a:rPr>
              <a:t>政党</a:t>
            </a:r>
            <a:r>
              <a:rPr lang="ja-JP" altLang="en-US" sz="2000" b="0" dirty="0" smtClean="0">
                <a:latin typeface="ヒラギノ角ゴ ProN W3" pitchFamily="34" charset="-128"/>
                <a:ea typeface="ヒラギノ角ゴ ProN W3" pitchFamily="34" charset="-128"/>
              </a:rPr>
              <a:t>が投票されるのか？</a:t>
            </a:r>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・政治的景気循環論</a:t>
            </a:r>
            <a:endParaRPr lang="en-US" altLang="ja-JP" sz="2000" b="0" dirty="0" smtClean="0">
              <a:latin typeface="ヒラギノ角ゴ ProN W3" pitchFamily="34" charset="-128"/>
              <a:ea typeface="ヒラギノ角ゴ ProN W3" pitchFamily="34" charset="-128"/>
            </a:endParaRPr>
          </a:p>
          <a:p>
            <a:endParaRPr lang="ja-JP" altLang="en-US"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政策的に景気</a:t>
            </a:r>
            <a:r>
              <a:rPr lang="ja-JP" altLang="en-US" sz="2000" b="0" dirty="0" smtClean="0">
                <a:latin typeface="ヒラギノ角ゴ ProN W3" pitchFamily="34" charset="-128"/>
                <a:ea typeface="ヒラギノ角ゴ ProN W3" pitchFamily="34" charset="-128"/>
              </a:rPr>
              <a:t>を上げ下げして</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選挙の時期</a:t>
            </a:r>
            <a:r>
              <a:rPr lang="ja-JP" altLang="en-US" sz="2000" b="0" dirty="0" smtClean="0">
                <a:latin typeface="ヒラギノ角ゴ ProN W3" pitchFamily="34" charset="-128"/>
                <a:ea typeface="ヒラギノ角ゴ ProN W3" pitchFamily="34" charset="-128"/>
              </a:rPr>
              <a:t>に</a:t>
            </a:r>
            <a:r>
              <a:rPr lang="ja-JP" altLang="en-US" sz="2000" b="0" dirty="0">
                <a:latin typeface="ヒラギノ角ゴ ProN W3" pitchFamily="34" charset="-128"/>
                <a:ea typeface="ヒラギノ角ゴ ProN W3" pitchFamily="34" charset="-128"/>
              </a:rPr>
              <a:t>好景気になるように</a:t>
            </a:r>
            <a:r>
              <a:rPr lang="ja-JP" altLang="en-US" sz="2000" b="0" dirty="0" smtClean="0">
                <a:latin typeface="ヒラギノ角ゴ ProN W3" pitchFamily="34" charset="-128"/>
                <a:ea typeface="ヒラギノ角ゴ ProN W3" pitchFamily="34" charset="-128"/>
              </a:rPr>
              <a:t>すれば</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与党の支持率が</a:t>
            </a:r>
            <a:r>
              <a:rPr lang="ja-JP" altLang="en-US" sz="2000" b="0" dirty="0" smtClean="0">
                <a:latin typeface="ヒラギノ角ゴ ProN W3" pitchFamily="34" charset="-128"/>
                <a:ea typeface="ヒラギノ角ゴ ProN W3" pitchFamily="34" charset="-128"/>
              </a:rPr>
              <a:t>上がる</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グローバル化により必ずしも成り立たなくなる</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49528508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選挙制度</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r>
              <a:rPr lang="ja-JP" altLang="en-US" sz="2000" b="0" dirty="0" smtClean="0">
                <a:latin typeface="ヒラギノ角ゴ ProN W3" pitchFamily="34" charset="-128"/>
                <a:ea typeface="ヒラギノ角ゴ ProN W3" pitchFamily="34" charset="-128"/>
              </a:rPr>
              <a:t>どういった</a:t>
            </a:r>
            <a:r>
              <a:rPr lang="ja-JP" altLang="en-US" sz="2000" b="0" dirty="0">
                <a:latin typeface="ヒラギノ角ゴ ProN W3" pitchFamily="34" charset="-128"/>
                <a:ea typeface="ヒラギノ角ゴ ProN W3" pitchFamily="34" charset="-128"/>
              </a:rPr>
              <a:t>政党</a:t>
            </a:r>
            <a:r>
              <a:rPr lang="ja-JP" altLang="en-US" sz="2000" b="0" dirty="0" smtClean="0">
                <a:latin typeface="ヒラギノ角ゴ ProN W3" pitchFamily="34" charset="-128"/>
                <a:ea typeface="ヒラギノ角ゴ ProN W3" pitchFamily="34" charset="-128"/>
              </a:rPr>
              <a:t>が投票されるのか？</a:t>
            </a:r>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・有権者の選好</a:t>
            </a:r>
            <a:endParaRPr lang="en-US" altLang="ja-JP" sz="2000" b="0" dirty="0" smtClean="0">
              <a:latin typeface="ヒラギノ角ゴ ProN W3" pitchFamily="34" charset="-128"/>
              <a:ea typeface="ヒラギノ角ゴ ProN W3" pitchFamily="34" charset="-128"/>
            </a:endParaRPr>
          </a:p>
          <a:p>
            <a:endParaRPr lang="ja-JP" altLang="en-US"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公約でも実績でも</a:t>
            </a:r>
            <a:r>
              <a:rPr lang="ja-JP" altLang="en-US" sz="2000" b="0" dirty="0" smtClean="0">
                <a:latin typeface="ヒラギノ角ゴ ProN W3" pitchFamily="34" charset="-128"/>
                <a:ea typeface="ヒラギノ角ゴ ProN W3" pitchFamily="34" charset="-128"/>
              </a:rPr>
              <a:t>なく</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単純に候補者個人の人気で決まるという側面もあり</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党の不人気や不景気も</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ある</a:t>
            </a:r>
            <a:r>
              <a:rPr lang="ja-JP" altLang="en-US" sz="2000" b="0" dirty="0" smtClean="0">
                <a:latin typeface="ヒラギノ角ゴ ProN W3" pitchFamily="34" charset="-128"/>
                <a:ea typeface="ヒラギノ角ゴ ProN W3" pitchFamily="34" charset="-128"/>
              </a:rPr>
              <a:t>程度</a:t>
            </a:r>
            <a:r>
              <a:rPr lang="ja-JP" altLang="en-US" sz="2000" b="0" dirty="0">
                <a:latin typeface="ヒラギノ角ゴ ProN W3" pitchFamily="34" charset="-128"/>
                <a:ea typeface="ヒラギノ角ゴ ProN W3" pitchFamily="34" charset="-128"/>
              </a:rPr>
              <a:t>カバーできる</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74969775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9600" dirty="0" smtClean="0">
                <a:latin typeface="ヒラギノ明朝 ProN W6" pitchFamily="18" charset="-128"/>
                <a:ea typeface="ヒラギノ明朝 ProN W6" pitchFamily="18" charset="-128"/>
              </a:rPr>
              <a:t>３</a:t>
            </a:r>
            <a:r>
              <a:rPr kumimoji="1" lang="en-US" altLang="ja-JP" sz="9600" dirty="0" smtClean="0">
                <a:latin typeface="ヒラギノ明朝 ProN W6" pitchFamily="18" charset="-128"/>
                <a:ea typeface="ヒラギノ明朝 ProN W6" pitchFamily="18" charset="-128"/>
              </a:rPr>
              <a:t/>
            </a:r>
            <a:br>
              <a:rPr kumimoji="1" lang="en-US" altLang="ja-JP" sz="9600" dirty="0" smtClean="0">
                <a:latin typeface="ヒラギノ明朝 ProN W6" pitchFamily="18" charset="-128"/>
                <a:ea typeface="ヒラギノ明朝 ProN W6" pitchFamily="18" charset="-128"/>
              </a:rPr>
            </a:br>
            <a:r>
              <a:rPr kumimoji="1" lang="ja-JP" altLang="en-US" sz="9600" dirty="0" smtClean="0">
                <a:latin typeface="ヒラギノ明朝 ProN W6" pitchFamily="18" charset="-128"/>
                <a:ea typeface="ヒラギノ明朝 ProN W6" pitchFamily="18" charset="-128"/>
              </a:rPr>
              <a:t>政党</a:t>
            </a:r>
            <a:endParaRPr kumimoji="1" lang="ja-JP" altLang="en-US" sz="7200" dirty="0">
              <a:latin typeface="ヒラギノ明朝 ProN W6" pitchFamily="18" charset="-128"/>
              <a:ea typeface="ヒラギノ明朝 ProN W6" pitchFamily="18" charset="-128"/>
            </a:endParaRPr>
          </a:p>
        </p:txBody>
      </p:sp>
      <p:sp>
        <p:nvSpPr>
          <p:cNvPr id="3" name="テキス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xmlns="" val="18918918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政党とは</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a:t>
            </a:r>
            <a:r>
              <a:rPr lang="ja-JP" altLang="en-US" sz="2000" b="0" dirty="0" smtClean="0">
                <a:solidFill>
                  <a:srgbClr val="FF0000"/>
                </a:solidFill>
                <a:latin typeface="ヒラギノ角ゴ ProN W3" pitchFamily="34" charset="-128"/>
                <a:ea typeface="ヒラギノ角ゴ ProN W3" pitchFamily="34" charset="-128"/>
              </a:rPr>
              <a:t>サルトーリ</a:t>
            </a:r>
            <a:r>
              <a:rPr lang="ja-JP" altLang="en-US" sz="2000" b="0" dirty="0" smtClean="0">
                <a:latin typeface="ヒラギノ角ゴ ProN W3" pitchFamily="34" charset="-128"/>
                <a:ea typeface="ヒラギノ角ゴ ProN W3" pitchFamily="34" charset="-128"/>
              </a:rPr>
              <a:t>の弁</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endParaRPr lang="ja-JP" altLang="en-US"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選挙に登場</a:t>
            </a:r>
            <a:r>
              <a:rPr lang="ja-JP" altLang="en-US" sz="2000" b="0" dirty="0" smtClean="0">
                <a:latin typeface="ヒラギノ角ゴ ProN W3" pitchFamily="34" charset="-128"/>
                <a:ea typeface="ヒラギノ角ゴ ProN W3" pitchFamily="34" charset="-128"/>
              </a:rPr>
              <a:t>し、候補者を公職に就けさせうるすべての政治集団</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59966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4">
                                            <p:txEl>
                                              <p:pRg st="1" end="1"/>
                                            </p:txEl>
                                          </p:spTgt>
                                        </p:tgtEl>
                                        <p:attrNameLst>
                                          <p:attrName>r</p:attrName>
                                        </p:attrNameLst>
                                      </p:cBhvr>
                                    </p:animRot>
                                    <p:animRot by="-240000">
                                      <p:cBhvr>
                                        <p:cTn id="7" dur="200" fill="hold">
                                          <p:stCondLst>
                                            <p:cond delay="200"/>
                                          </p:stCondLst>
                                        </p:cTn>
                                        <p:tgtEl>
                                          <p:spTgt spid="4">
                                            <p:txEl>
                                              <p:pRg st="1" end="1"/>
                                            </p:txEl>
                                          </p:spTgt>
                                        </p:tgtEl>
                                        <p:attrNameLst>
                                          <p:attrName>r</p:attrName>
                                        </p:attrNameLst>
                                      </p:cBhvr>
                                    </p:animRot>
                                    <p:animRot by="240000">
                                      <p:cBhvr>
                                        <p:cTn id="8" dur="200" fill="hold">
                                          <p:stCondLst>
                                            <p:cond delay="400"/>
                                          </p:stCondLst>
                                        </p:cTn>
                                        <p:tgtEl>
                                          <p:spTgt spid="4">
                                            <p:txEl>
                                              <p:pRg st="1" end="1"/>
                                            </p:txEl>
                                          </p:spTgt>
                                        </p:tgtEl>
                                        <p:attrNameLst>
                                          <p:attrName>r</p:attrName>
                                        </p:attrNameLst>
                                      </p:cBhvr>
                                    </p:animRot>
                                    <p:animRot by="-240000">
                                      <p:cBhvr>
                                        <p:cTn id="9" dur="200" fill="hold">
                                          <p:stCondLst>
                                            <p:cond delay="600"/>
                                          </p:stCondLst>
                                        </p:cTn>
                                        <p:tgtEl>
                                          <p:spTgt spid="4">
                                            <p:txEl>
                                              <p:pRg st="1" end="1"/>
                                            </p:txEl>
                                          </p:spTgt>
                                        </p:tgtEl>
                                        <p:attrNameLst>
                                          <p:attrName>r</p:attrName>
                                        </p:attrNameLst>
                                      </p:cBhvr>
                                    </p:animRot>
                                    <p:animRot by="120000">
                                      <p:cBhvr>
                                        <p:cTn id="10" dur="200" fill="hold">
                                          <p:stCondLst>
                                            <p:cond delay="800"/>
                                          </p:stCondLst>
                                        </p:cTn>
                                        <p:tgtEl>
                                          <p:spTgt spid="4">
                                            <p:txEl>
                                              <p:pRg st="1" end="1"/>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ウェーバー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国家社会学</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・近代以前</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宮廷政治の中で生まれる</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貴族間のクラブ</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民主主義は前提ではない</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63663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50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ウェーバー　</a:t>
            </a:r>
            <a:r>
              <a:rPr lang="en-US" altLang="ja-JP" dirty="0">
                <a:latin typeface="ヒラギノ角ゴ ProN W6" pitchFamily="34" charset="-128"/>
                <a:ea typeface="ヒラギノ角ゴ ProN W6" pitchFamily="34" charset="-128"/>
              </a:rPr>
              <a:t>『</a:t>
            </a:r>
            <a:r>
              <a:rPr lang="ja-JP" altLang="en-US" dirty="0">
                <a:latin typeface="ヒラギノ角ゴ ProN W6" pitchFamily="34" charset="-128"/>
                <a:ea typeface="ヒラギノ角ゴ ProN W6" pitchFamily="34" charset="-128"/>
              </a:rPr>
              <a:t>国家社会学</a:t>
            </a:r>
            <a:r>
              <a:rPr lang="en-US" altLang="ja-JP" dirty="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・近代政党の誕生</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１９世紀頃登場</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名望家</a:t>
            </a:r>
            <a:r>
              <a:rPr lang="ja-JP" altLang="en-US" sz="2000" b="0" dirty="0" smtClean="0">
                <a:latin typeface="ヒラギノ角ゴ ProN W3" pitchFamily="34" charset="-128"/>
                <a:ea typeface="ヒラギノ角ゴ ProN W3" pitchFamily="34" charset="-128"/>
              </a:rPr>
              <a:t>政党</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選挙区ごと</a:t>
            </a:r>
            <a:r>
              <a:rPr lang="ja-JP" altLang="en-US" sz="2000" b="0" dirty="0" smtClean="0">
                <a:latin typeface="ヒラギノ角ゴ ProN W3" pitchFamily="34" charset="-128"/>
                <a:ea typeface="ヒラギノ角ゴ ProN W3" pitchFamily="34" charset="-128"/>
              </a:rPr>
              <a:t>の</a:t>
            </a:r>
            <a:r>
              <a:rPr lang="ja-JP" altLang="en-US" sz="2000" b="0" dirty="0">
                <a:latin typeface="ヒラギノ角ゴ ProN W3" pitchFamily="34" charset="-128"/>
                <a:ea typeface="ヒラギノ角ゴ ProN W3" pitchFamily="34" charset="-128"/>
              </a:rPr>
              <a:t>エリートの</a:t>
            </a:r>
            <a:r>
              <a:rPr lang="ja-JP" altLang="en-US" sz="2000" b="0" dirty="0" smtClean="0">
                <a:latin typeface="ヒラギノ角ゴ ProN W3" pitchFamily="34" charset="-128"/>
                <a:ea typeface="ヒラギノ角ゴ ProN W3" pitchFamily="34" charset="-128"/>
              </a:rPr>
              <a:t>クラブ</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名誉職でボランティア</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緩やかな組織</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4581376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solidFill>
                  <a:srgbClr val="FF0000"/>
                </a:solidFill>
                <a:latin typeface="ヒラギノ角ゴ ProN W6" pitchFamily="34" charset="-128"/>
                <a:ea typeface="ヒラギノ角ゴ ProN W6" pitchFamily="34" charset="-128"/>
              </a:rPr>
              <a:t>ウェーバー　</a:t>
            </a:r>
            <a:r>
              <a:rPr lang="en-US" altLang="ja-JP" dirty="0">
                <a:latin typeface="ヒラギノ角ゴ ProN W6" pitchFamily="34" charset="-128"/>
                <a:ea typeface="ヒラギノ角ゴ ProN W6" pitchFamily="34" charset="-128"/>
              </a:rPr>
              <a:t>『</a:t>
            </a:r>
            <a:r>
              <a:rPr lang="ja-JP" altLang="en-US" dirty="0">
                <a:latin typeface="ヒラギノ角ゴ ProN W6" pitchFamily="34" charset="-128"/>
                <a:ea typeface="ヒラギノ角ゴ ProN W6" pitchFamily="34" charset="-128"/>
              </a:rPr>
              <a:t>国家社会学</a:t>
            </a:r>
            <a:r>
              <a:rPr lang="en-US" altLang="ja-JP" dirty="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4" name="コンテンツ プレースホルダー 3"/>
          <p:cNvSpPr>
            <a:spLocks noGrp="1"/>
          </p:cNvSpPr>
          <p:nvPr>
            <p:ph idx="1"/>
          </p:nvPr>
        </p:nvSpPr>
        <p:spPr>
          <a:xfrm>
            <a:off x="107504" y="1100628"/>
            <a:ext cx="8856984" cy="3579849"/>
          </a:xfrm>
        </p:spPr>
        <p:txBody>
          <a:bodyPr>
            <a:normAutofit/>
          </a:bodyPr>
          <a:lstStyle/>
          <a:p>
            <a:endParaRPr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・２０世紀</a:t>
            </a:r>
            <a:endParaRPr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社会の都市化、工業化、選挙権の拡大</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組織的</a:t>
            </a:r>
            <a:r>
              <a:rPr lang="ja-JP" altLang="en-US" sz="2000" b="0" dirty="0">
                <a:latin typeface="ヒラギノ角ゴ ProN W3" pitchFamily="34" charset="-128"/>
                <a:ea typeface="ヒラギノ角ゴ ProN W3" pitchFamily="34" charset="-128"/>
              </a:rPr>
              <a:t>票集め</a:t>
            </a:r>
            <a:r>
              <a:rPr lang="ja-JP" altLang="en-US" sz="2000" b="0" dirty="0" smtClean="0">
                <a:latin typeface="ヒラギノ角ゴ ProN W3" pitchFamily="34" charset="-128"/>
                <a:ea typeface="ヒラギノ角ゴ ProN W3" pitchFamily="34" charset="-128"/>
              </a:rPr>
              <a:t>が</a:t>
            </a:r>
            <a:r>
              <a:rPr lang="ja-JP" altLang="en-US" sz="2000" b="0" dirty="0">
                <a:latin typeface="ヒラギノ角ゴ ProN W3" pitchFamily="34" charset="-128"/>
                <a:ea typeface="ヒラギノ角ゴ ProN W3" pitchFamily="34" charset="-128"/>
              </a:rPr>
              <a:t>重要</a:t>
            </a:r>
            <a:r>
              <a:rPr lang="ja-JP" altLang="en-US" sz="2000" b="0" dirty="0" smtClean="0">
                <a:latin typeface="ヒラギノ角ゴ ProN W3" pitchFamily="34" charset="-128"/>
                <a:ea typeface="ヒラギノ角ゴ ProN W3" pitchFamily="34" charset="-128"/>
              </a:rPr>
              <a:t>に</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強固</a:t>
            </a:r>
            <a:r>
              <a:rPr lang="ja-JP" altLang="en-US" sz="2000" b="0" dirty="0" smtClean="0">
                <a:latin typeface="ヒラギノ角ゴ ProN W3" pitchFamily="34" charset="-128"/>
                <a:ea typeface="ヒラギノ角ゴ ProN W3" pitchFamily="34" charset="-128"/>
              </a:rPr>
              <a:t>な組織、社会階級も反映</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424539275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latin typeface="ヒラギノ角ゴ ProN W6" pitchFamily="34" charset="-128"/>
                <a:ea typeface="ヒラギノ角ゴ ProN W6" pitchFamily="34" charset="-128"/>
              </a:rPr>
              <a:t>デュヴェルジェ</a:t>
            </a:r>
            <a:r>
              <a:rPr lang="ja-JP" altLang="en-US" dirty="0" smtClean="0">
                <a:latin typeface="ヒラギノ角ゴ ProN W6" pitchFamily="34" charset="-128"/>
                <a:ea typeface="ヒラギノ角ゴ ProN W6" pitchFamily="34" charset="-128"/>
              </a:rPr>
              <a:t>の政党論</a:t>
            </a:r>
            <a:endParaRPr kumimoji="1" lang="ja-JP" altLang="en-US" dirty="0">
              <a:latin typeface="ヒラギノ角ゴ ProN W6" pitchFamily="34" charset="-128"/>
              <a:ea typeface="ヒラギノ角ゴ ProN W6" pitchFamily="34" charset="-128"/>
            </a:endParaRPr>
          </a:p>
        </p:txBody>
      </p:sp>
      <p:sp>
        <p:nvSpPr>
          <p:cNvPr id="3" name="テキスト プレースホルダー 2"/>
          <p:cNvSpPr>
            <a:spLocks noGrp="1"/>
          </p:cNvSpPr>
          <p:nvPr>
            <p:ph type="body" idx="1"/>
          </p:nvPr>
        </p:nvSpPr>
        <p:spPr/>
        <p:txBody>
          <a:bodyPr>
            <a:normAutofit/>
          </a:bodyPr>
          <a:lstStyle/>
          <a:p>
            <a:pPr algn="ctr"/>
            <a:r>
              <a:rPr kumimoji="1" lang="ja-JP" altLang="en-US" sz="2400" dirty="0" smtClean="0">
                <a:latin typeface="ヒラギノ角ゴ ProN W6" pitchFamily="34" charset="-128"/>
                <a:ea typeface="ヒラギノ角ゴ ProN W6" pitchFamily="34" charset="-128"/>
              </a:rPr>
              <a:t>幹部政党</a:t>
            </a:r>
            <a:endParaRPr kumimoji="1" lang="ja-JP" altLang="en-US" sz="24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sz="half" idx="2"/>
          </p:nvPr>
        </p:nvSpPr>
        <p:spPr/>
        <p:txBody>
          <a:bodyPr>
            <a:normAutofit/>
          </a:bodyPr>
          <a:lstStyle/>
          <a:p>
            <a:r>
              <a:rPr kumimoji="1" lang="ja-JP" altLang="en-US" sz="2000" b="0" dirty="0" smtClean="0">
                <a:latin typeface="ヒラギノ角ゴ ProN W3" pitchFamily="34" charset="-128"/>
                <a:ea typeface="ヒラギノ角ゴ ProN W3" pitchFamily="34" charset="-128"/>
              </a:rPr>
              <a:t>・地方</a:t>
            </a:r>
            <a:endParaRPr kumimoji="1"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・制限選挙が前提</a:t>
            </a:r>
            <a:endParaRPr lang="en-US" altLang="ja-JP" sz="2000" b="0" dirty="0" smtClean="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・エリート</a:t>
            </a:r>
            <a:endParaRPr kumimoji="1" lang="ja-JP" altLang="en-US" sz="2000" b="0" dirty="0">
              <a:latin typeface="ヒラギノ角ゴ ProN W3" pitchFamily="34" charset="-128"/>
              <a:ea typeface="ヒラギノ角ゴ ProN W3" pitchFamily="34" charset="-128"/>
            </a:endParaRPr>
          </a:p>
        </p:txBody>
      </p:sp>
      <p:sp>
        <p:nvSpPr>
          <p:cNvPr id="6" name="テキスト プレースホルダー 5"/>
          <p:cNvSpPr>
            <a:spLocks noGrp="1"/>
          </p:cNvSpPr>
          <p:nvPr>
            <p:ph type="body" sz="quarter" idx="3"/>
          </p:nvPr>
        </p:nvSpPr>
        <p:spPr/>
        <p:txBody>
          <a:bodyPr>
            <a:normAutofit/>
          </a:bodyPr>
          <a:lstStyle/>
          <a:p>
            <a:pPr algn="ctr"/>
            <a:r>
              <a:rPr kumimoji="1" lang="ja-JP" altLang="en-US" sz="2400" dirty="0" smtClean="0">
                <a:latin typeface="ヒラギノ角ゴ ProN W6" pitchFamily="34" charset="-128"/>
                <a:ea typeface="ヒラギノ角ゴ ProN W6" pitchFamily="34" charset="-128"/>
              </a:rPr>
              <a:t>大衆政党</a:t>
            </a:r>
            <a:endParaRPr kumimoji="1" lang="ja-JP" altLang="en-US" sz="2400" dirty="0">
              <a:latin typeface="ヒラギノ角ゴ ProN W6" pitchFamily="34" charset="-128"/>
              <a:ea typeface="ヒラギノ角ゴ ProN W6" pitchFamily="34" charset="-128"/>
            </a:endParaRPr>
          </a:p>
        </p:txBody>
      </p:sp>
      <p:sp>
        <p:nvSpPr>
          <p:cNvPr id="7" name="コンテンツ プレースホルダー 6"/>
          <p:cNvSpPr>
            <a:spLocks noGrp="1"/>
          </p:cNvSpPr>
          <p:nvPr>
            <p:ph sz="quarter" idx="4"/>
          </p:nvPr>
        </p:nvSpPr>
        <p:spPr/>
        <p:txBody>
          <a:bodyPr>
            <a:normAutofit/>
          </a:bodyPr>
          <a:lstStyle/>
          <a:p>
            <a:r>
              <a:rPr kumimoji="1" lang="ja-JP" altLang="en-US" sz="2000" b="0" dirty="0" smtClean="0">
                <a:latin typeface="ヒラギノ角ゴ ProN W3" pitchFamily="34" charset="-128"/>
                <a:ea typeface="ヒラギノ角ゴ ProN W3" pitchFamily="34" charset="-128"/>
              </a:rPr>
              <a:t>・開放的</a:t>
            </a:r>
            <a:endParaRPr kumimoji="1"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・拡大した選挙権が前提</a:t>
            </a:r>
            <a:endParaRPr lang="en-US" altLang="ja-JP" sz="2000" b="0" dirty="0" smtClean="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・集権的組織</a:t>
            </a:r>
            <a:endParaRPr kumimoji="1" lang="en-US" altLang="ja-JP" sz="2000" b="0" dirty="0" smtClean="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・一般人の参加</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882236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latin typeface="ヒラギノ角ゴ ProN W6" pitchFamily="34" charset="-128"/>
                <a:ea typeface="ヒラギノ角ゴ ProN W6" pitchFamily="34" charset="-128"/>
              </a:rPr>
              <a:t>キルヒハイマー</a:t>
            </a:r>
            <a:r>
              <a:rPr lang="ja-JP" altLang="en-US" dirty="0" smtClean="0">
                <a:latin typeface="ヒラギノ角ゴ ProN W6" pitchFamily="34" charset="-128"/>
                <a:ea typeface="ヒラギノ角ゴ ProN W6" pitchFamily="34" charset="-128"/>
              </a:rPr>
              <a:t>の政党論</a:t>
            </a:r>
            <a:endParaRPr kumimoji="1" lang="ja-JP" altLang="en-US"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idx="1"/>
          </p:nvPr>
        </p:nvSpPr>
        <p:spPr/>
        <p:txBody>
          <a:bodyPr>
            <a:normAutofit/>
          </a:bodyPr>
          <a:lstStyle/>
          <a:p>
            <a:r>
              <a:rPr kumimoji="1" lang="ja-JP" altLang="en-US" sz="2000" b="0" dirty="0" smtClean="0">
                <a:latin typeface="ヒラギノ角ゴ ProN W3" pitchFamily="34" charset="-128"/>
                <a:ea typeface="ヒラギノ角ゴ ProN W3" pitchFamily="34" charset="-128"/>
              </a:rPr>
              <a:t>・包括政党</a:t>
            </a:r>
            <a:endParaRPr kumimoji="1"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以前は各党が特定階級の利益を代弁</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より</a:t>
            </a:r>
            <a:r>
              <a:rPr lang="ja-JP" altLang="en-US" sz="2000" b="0" dirty="0">
                <a:latin typeface="ヒラギノ角ゴ ProN W3" pitchFamily="34" charset="-128"/>
                <a:ea typeface="ヒラギノ角ゴ ProN W3" pitchFamily="34" charset="-128"/>
              </a:rPr>
              <a:t>多くの</a:t>
            </a:r>
            <a:r>
              <a:rPr lang="ja-JP" altLang="en-US" sz="2000" b="0" dirty="0" smtClean="0">
                <a:latin typeface="ヒラギノ角ゴ ProN W3" pitchFamily="34" charset="-128"/>
                <a:ea typeface="ヒラギノ角ゴ ProN W3" pitchFamily="34" charset="-128"/>
              </a:rPr>
              <a:t>有権者の支持を得るべく</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a:latin typeface="ヒラギノ角ゴ ProN W3" pitchFamily="34" charset="-128"/>
                <a:ea typeface="ヒラギノ角ゴ ProN W3" pitchFamily="34" charset="-128"/>
              </a:rPr>
              <a:t>イデオロギー</a:t>
            </a:r>
            <a:r>
              <a:rPr kumimoji="1" lang="ja-JP" altLang="en-US" sz="2000" b="0" dirty="0" smtClean="0">
                <a:latin typeface="ヒラギノ角ゴ ProN W3" pitchFamily="34" charset="-128"/>
                <a:ea typeface="ヒラギノ角ゴ ProN W3" pitchFamily="34" charset="-128"/>
              </a:rPr>
              <a:t>は後退</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a:latin typeface="ヒラギノ角ゴ ProN W3" pitchFamily="34" charset="-128"/>
                <a:ea typeface="ヒラギノ角ゴ ProN W3" pitchFamily="34" charset="-128"/>
              </a:rPr>
              <a:t>主要政党間で政策</a:t>
            </a:r>
            <a:r>
              <a:rPr kumimoji="1" lang="ja-JP" altLang="en-US" sz="2000" b="0" dirty="0" smtClean="0">
                <a:latin typeface="ヒラギノ角ゴ ProN W3" pitchFamily="34" charset="-128"/>
                <a:ea typeface="ヒラギノ角ゴ ProN W3" pitchFamily="34" charset="-128"/>
              </a:rPr>
              <a:t>の差が縮まる</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597677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リプセット</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p:txBody>
          <a:bodyPr/>
          <a:lstStyle/>
          <a:p>
            <a:pPr algn="ctr"/>
            <a:r>
              <a:rPr kumimoji="1" lang="ja-JP" altLang="en-US" dirty="0" smtClean="0">
                <a:latin typeface="ヒラギノ角ゴ ProN W3" pitchFamily="34" charset="-128"/>
                <a:ea typeface="ヒラギノ角ゴ ProN W3" pitchFamily="34" charset="-128"/>
              </a:rPr>
              <a:t>・</a:t>
            </a:r>
            <a:r>
              <a:rPr kumimoji="1" lang="ja-JP" altLang="en-US" b="0" dirty="0" smtClean="0">
                <a:latin typeface="ヒラギノ角ゴ ProN W3" pitchFamily="34" charset="-128"/>
                <a:ea typeface="ヒラギノ角ゴ ProN W3" pitchFamily="34" charset="-128"/>
              </a:rPr>
              <a:t>制度として政権交代ができる</a:t>
            </a:r>
            <a:endParaRPr kumimoji="1" lang="en-US" altLang="ja-JP" b="0" dirty="0" smtClean="0">
              <a:latin typeface="ヒラギノ角ゴ ProN W3" pitchFamily="34" charset="-128"/>
              <a:ea typeface="ヒラギノ角ゴ ProN W3" pitchFamily="34" charset="-128"/>
            </a:endParaRPr>
          </a:p>
          <a:p>
            <a:pPr algn="ctr"/>
            <a:r>
              <a:rPr lang="ja-JP" altLang="en-US" b="0" dirty="0" smtClean="0">
                <a:latin typeface="ヒラギノ角ゴ ProN W3" pitchFamily="34" charset="-128"/>
                <a:ea typeface="ヒラギノ角ゴ ProN W3" pitchFamily="34" charset="-128"/>
              </a:rPr>
              <a:t>・国民が国政に影響を与えうる</a:t>
            </a:r>
            <a:endParaRPr lang="en-US" altLang="ja-JP" b="0" dirty="0" smtClean="0">
              <a:latin typeface="ヒラギノ角ゴ ProN W3" pitchFamily="34" charset="-128"/>
              <a:ea typeface="ヒラギノ角ゴ ProN W3" pitchFamily="34" charset="-128"/>
            </a:endParaRPr>
          </a:p>
          <a:p>
            <a:pPr algn="ctr"/>
            <a:endParaRPr kumimoji="1" lang="en-US" altLang="ja-JP" dirty="0" smtClean="0">
              <a:latin typeface="ヒラギノ角ゴ ProN W3" pitchFamily="34" charset="-128"/>
              <a:ea typeface="ヒラギノ角ゴ ProN W3" pitchFamily="34" charset="-128"/>
            </a:endParaRPr>
          </a:p>
          <a:p>
            <a:pPr algn="ctr"/>
            <a:endParaRPr lang="en-US" altLang="ja-JP" dirty="0">
              <a:latin typeface="ヒラギノ角ゴ ProN W3" pitchFamily="34" charset="-128"/>
              <a:ea typeface="ヒラギノ角ゴ ProN W3" pitchFamily="34" charset="-128"/>
            </a:endParaRPr>
          </a:p>
          <a:p>
            <a:pPr algn="ctr"/>
            <a:endParaRPr kumimoji="1" lang="en-US" altLang="ja-JP" dirty="0" smtClean="0">
              <a:latin typeface="ヒラギノ角ゴ ProN W3" pitchFamily="34" charset="-128"/>
              <a:ea typeface="ヒラギノ角ゴ ProN W3" pitchFamily="34" charset="-128"/>
            </a:endParaRPr>
          </a:p>
          <a:p>
            <a:pPr algn="ctr"/>
            <a:endParaRPr lang="en-US" altLang="ja-JP" dirty="0">
              <a:latin typeface="ヒラギノ角ゴ ProN W3" pitchFamily="34" charset="-128"/>
              <a:ea typeface="ヒラギノ角ゴ ProN W3" pitchFamily="34" charset="-128"/>
            </a:endParaRPr>
          </a:p>
          <a:p>
            <a:pPr algn="ctr"/>
            <a:endParaRPr kumimoji="1" lang="en-US" altLang="ja-JP" dirty="0" smtClean="0">
              <a:latin typeface="ヒラギノ角ゴ ProN W3" pitchFamily="34" charset="-128"/>
              <a:ea typeface="ヒラギノ角ゴ ProN W3" pitchFamily="34" charset="-128"/>
            </a:endParaRPr>
          </a:p>
          <a:p>
            <a:pPr algn="ctr"/>
            <a:r>
              <a:rPr kumimoji="1" lang="ja-JP" altLang="en-US" sz="3200" dirty="0" smtClean="0">
                <a:latin typeface="ヒラギノ明朝 ProN W6" pitchFamily="18" charset="-128"/>
                <a:ea typeface="ヒラギノ明朝 ProN W6" pitchFamily="18" charset="-128"/>
              </a:rPr>
              <a:t>その国は民主化されている！</a:t>
            </a:r>
            <a:endParaRPr kumimoji="1" lang="ja-JP" altLang="en-US" sz="3200" dirty="0">
              <a:latin typeface="ヒラギノ明朝 ProN W6" pitchFamily="18" charset="-128"/>
              <a:ea typeface="ヒラギノ明朝 ProN W6" pitchFamily="18" charset="-128"/>
            </a:endParaRPr>
          </a:p>
        </p:txBody>
      </p:sp>
      <p:sp>
        <p:nvSpPr>
          <p:cNvPr id="4" name="下矢印​​ 3"/>
          <p:cNvSpPr/>
          <p:nvPr/>
        </p:nvSpPr>
        <p:spPr>
          <a:xfrm>
            <a:off x="4229367" y="1844824"/>
            <a:ext cx="720080" cy="15121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xmlns="" val="370784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政党システム</a:t>
            </a:r>
            <a:r>
              <a:rPr kumimoji="1" lang="ja-JP" altLang="en-US" sz="2400" dirty="0" smtClean="0">
                <a:latin typeface="ヒラギノ角ゴ ProN W6" pitchFamily="34" charset="-128"/>
                <a:ea typeface="ヒラギノ角ゴ ProN W6" pitchFamily="34" charset="-128"/>
              </a:rPr>
              <a:t>　</a:t>
            </a:r>
            <a:r>
              <a:rPr lang="en-US" altLang="ja-JP" sz="1800" dirty="0" smtClean="0">
                <a:latin typeface="ヒラギノ角ゴ ProN W6" pitchFamily="34" charset="-128"/>
                <a:ea typeface="ヒラギノ角ゴ ProN W6" pitchFamily="34" charset="-128"/>
              </a:rPr>
              <a:t>―</a:t>
            </a:r>
            <a:r>
              <a:rPr lang="ja-JP" altLang="en-US" sz="1800" dirty="0" smtClean="0">
                <a:latin typeface="ヒラギノ角ゴ ProN W6" pitchFamily="34" charset="-128"/>
                <a:ea typeface="ヒラギノ角ゴ ProN W6" pitchFamily="34" charset="-128"/>
              </a:rPr>
              <a:t>　政権を取りうる政党数による分類</a:t>
            </a:r>
            <a:endParaRPr kumimoji="1" lang="ja-JP" altLang="en-US" sz="18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idx="1"/>
          </p:nvPr>
        </p:nvSpPr>
        <p:spPr/>
        <p:txBody>
          <a:bodyPr>
            <a:normAutofit/>
          </a:bodyPr>
          <a:lstStyle/>
          <a:p>
            <a:r>
              <a:rPr kumimoji="1" lang="ja-JP" altLang="en-US" sz="2000" b="0" dirty="0" smtClean="0">
                <a:latin typeface="ヒラギノ角ゴ ProN W3" pitchFamily="34" charset="-128"/>
                <a:ea typeface="ヒラギノ角ゴ ProN W3" pitchFamily="34" charset="-128"/>
              </a:rPr>
              <a:t>・</a:t>
            </a:r>
            <a:r>
              <a:rPr kumimoji="1" lang="ja-JP" altLang="en-US" sz="2000" b="0" dirty="0" smtClean="0">
                <a:solidFill>
                  <a:srgbClr val="FF0000"/>
                </a:solidFill>
                <a:latin typeface="ヒラギノ角ゴ ProN W3" pitchFamily="34" charset="-128"/>
                <a:ea typeface="ヒラギノ角ゴ ProN W3" pitchFamily="34" charset="-128"/>
              </a:rPr>
              <a:t>デュヴェルジェ</a:t>
            </a:r>
            <a:r>
              <a:rPr kumimoji="1" lang="ja-JP" altLang="en-US" sz="2000" b="0" dirty="0" smtClean="0">
                <a:latin typeface="ヒラギノ角ゴ ProN W3" pitchFamily="34" charset="-128"/>
                <a:ea typeface="ヒラギノ角ゴ ProN W3" pitchFamily="34" charset="-128"/>
              </a:rPr>
              <a:t>式</a:t>
            </a:r>
            <a:endParaRPr kumimoji="1"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　　</a:t>
            </a:r>
            <a:endParaRPr kumimoji="1" lang="ja-JP" altLang="en-US" sz="2000" b="0" dirty="0">
              <a:latin typeface="ヒラギノ角ゴ ProN W3" pitchFamily="34" charset="-128"/>
              <a:ea typeface="ヒラギノ角ゴ ProN W3" pitchFamily="34" charset="-128"/>
            </a:endParaRPr>
          </a:p>
        </p:txBody>
      </p:sp>
      <p:pic>
        <p:nvPicPr>
          <p:cNvPr id="2050" name="図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2576" y="2708920"/>
            <a:ext cx="10926583" cy="9717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249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5">
                                            <p:txEl>
                                              <p:pRg st="0" end="0"/>
                                            </p:txEl>
                                          </p:spTgt>
                                        </p:tgtEl>
                                        <p:attrNameLst>
                                          <p:attrName>r</p:attrName>
                                        </p:attrNameLst>
                                      </p:cBhvr>
                                    </p:animRot>
                                    <p:animRot by="-240000">
                                      <p:cBhvr>
                                        <p:cTn id="14" dur="200" fill="hold">
                                          <p:stCondLst>
                                            <p:cond delay="200"/>
                                          </p:stCondLst>
                                        </p:cTn>
                                        <p:tgtEl>
                                          <p:spTgt spid="5">
                                            <p:txEl>
                                              <p:pRg st="0" end="0"/>
                                            </p:txEl>
                                          </p:spTgt>
                                        </p:tgtEl>
                                        <p:attrNameLst>
                                          <p:attrName>r</p:attrName>
                                        </p:attrNameLst>
                                      </p:cBhvr>
                                    </p:animRot>
                                    <p:animRot by="240000">
                                      <p:cBhvr>
                                        <p:cTn id="15" dur="200" fill="hold">
                                          <p:stCondLst>
                                            <p:cond delay="400"/>
                                          </p:stCondLst>
                                        </p:cTn>
                                        <p:tgtEl>
                                          <p:spTgt spid="5">
                                            <p:txEl>
                                              <p:pRg st="0" end="0"/>
                                            </p:txEl>
                                          </p:spTgt>
                                        </p:tgtEl>
                                        <p:attrNameLst>
                                          <p:attrName>r</p:attrName>
                                        </p:attrNameLst>
                                      </p:cBhvr>
                                    </p:animRot>
                                    <p:animRot by="-240000">
                                      <p:cBhvr>
                                        <p:cTn id="16" dur="200" fill="hold">
                                          <p:stCondLst>
                                            <p:cond delay="600"/>
                                          </p:stCondLst>
                                        </p:cTn>
                                        <p:tgtEl>
                                          <p:spTgt spid="5">
                                            <p:txEl>
                                              <p:pRg st="0" end="0"/>
                                            </p:txEl>
                                          </p:spTgt>
                                        </p:tgtEl>
                                        <p:attrNameLst>
                                          <p:attrName>r</p:attrName>
                                        </p:attrNameLst>
                                      </p:cBhvr>
                                    </p:animRot>
                                    <p:animRot by="120000">
                                      <p:cBhvr>
                                        <p:cTn id="17" dur="200" fill="hold">
                                          <p:stCondLst>
                                            <p:cond delay="80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政党システム</a:t>
            </a:r>
            <a:r>
              <a:rPr kumimoji="1" lang="ja-JP" altLang="en-US" sz="2400" dirty="0" smtClean="0">
                <a:latin typeface="ヒラギノ角ゴ ProN W6" pitchFamily="34" charset="-128"/>
                <a:ea typeface="ヒラギノ角ゴ ProN W6" pitchFamily="34" charset="-128"/>
              </a:rPr>
              <a:t>　</a:t>
            </a:r>
            <a:r>
              <a:rPr lang="en-US" altLang="ja-JP" sz="1800" dirty="0" smtClean="0">
                <a:latin typeface="ヒラギノ角ゴ ProN W6" pitchFamily="34" charset="-128"/>
                <a:ea typeface="ヒラギノ角ゴ ProN W6" pitchFamily="34" charset="-128"/>
              </a:rPr>
              <a:t>―</a:t>
            </a:r>
            <a:r>
              <a:rPr lang="ja-JP" altLang="en-US" sz="1800" dirty="0" smtClean="0">
                <a:latin typeface="ヒラギノ角ゴ ProN W6" pitchFamily="34" charset="-128"/>
                <a:ea typeface="ヒラギノ角ゴ ProN W6" pitchFamily="34" charset="-128"/>
              </a:rPr>
              <a:t>　政権を取りうる政党数による分類</a:t>
            </a:r>
            <a:endParaRPr kumimoji="1" lang="ja-JP" altLang="en-US" sz="18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idx="1"/>
          </p:nvPr>
        </p:nvSpPr>
        <p:spPr>
          <a:xfrm>
            <a:off x="755576" y="1124744"/>
            <a:ext cx="7520940" cy="3579849"/>
          </a:xfrm>
        </p:spPr>
        <p:txBody>
          <a:bodyPr>
            <a:normAutofit/>
          </a:bodyPr>
          <a:lstStyle/>
          <a:p>
            <a:r>
              <a:rPr kumimoji="1" lang="ja-JP" altLang="en-US" sz="2000" b="0" dirty="0" smtClean="0">
                <a:latin typeface="ヒラギノ角ゴ ProN W3" pitchFamily="34" charset="-128"/>
                <a:ea typeface="ヒラギノ角ゴ ProN W3" pitchFamily="34" charset="-128"/>
              </a:rPr>
              <a:t>・</a:t>
            </a:r>
            <a:r>
              <a:rPr kumimoji="1" lang="ja-JP" altLang="en-US" sz="2000" b="0" dirty="0" smtClean="0">
                <a:solidFill>
                  <a:srgbClr val="FF0000"/>
                </a:solidFill>
                <a:latin typeface="ヒラギノ角ゴ ProN W3" pitchFamily="34" charset="-128"/>
                <a:ea typeface="ヒラギノ角ゴ ProN W3" pitchFamily="34" charset="-128"/>
              </a:rPr>
              <a:t>サルトーリ</a:t>
            </a:r>
            <a:r>
              <a:rPr kumimoji="1" lang="ja-JP" altLang="en-US" sz="2000" b="0" dirty="0" smtClean="0">
                <a:latin typeface="ヒラギノ角ゴ ProN W3" pitchFamily="34" charset="-128"/>
                <a:ea typeface="ヒラギノ角ゴ ProN W3" pitchFamily="34" charset="-128"/>
              </a:rPr>
              <a:t>式</a:t>
            </a:r>
            <a:endParaRPr kumimoji="1"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　　</a:t>
            </a:r>
            <a:endParaRPr kumimoji="1" lang="ja-JP" altLang="en-US" sz="2000" b="0" dirty="0">
              <a:latin typeface="ヒラギノ角ゴ ProN W3" pitchFamily="34" charset="-128"/>
              <a:ea typeface="ヒラギノ角ゴ ProN W3" pitchFamily="34" charset="-128"/>
            </a:endParaRPr>
          </a:p>
        </p:txBody>
      </p:sp>
      <p:pic>
        <p:nvPicPr>
          <p:cNvPr id="3074" name="図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492896"/>
            <a:ext cx="8315690" cy="3493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図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2996952"/>
            <a:ext cx="8768889" cy="7701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テキスト ボックス 3"/>
          <p:cNvSpPr txBox="1"/>
          <p:nvPr/>
        </p:nvSpPr>
        <p:spPr>
          <a:xfrm>
            <a:off x="683568" y="3933056"/>
            <a:ext cx="3528392" cy="400110"/>
          </a:xfrm>
          <a:prstGeom prst="rect">
            <a:avLst/>
          </a:prstGeom>
          <a:noFill/>
        </p:spPr>
        <p:txBody>
          <a:bodyPr wrap="square" rtlCol="0">
            <a:spAutoFit/>
          </a:bodyPr>
          <a:lstStyle/>
          <a:p>
            <a:r>
              <a:rPr kumimoji="1" lang="ja-JP" altLang="en-US" sz="2000" dirty="0" smtClean="0">
                <a:latin typeface="ヒラギノ角ゴ ProN W3" pitchFamily="34" charset="-128"/>
                <a:ea typeface="ヒラギノ角ゴ ProN W3" pitchFamily="34" charset="-128"/>
              </a:rPr>
              <a:t>多党制</a:t>
            </a:r>
            <a:r>
              <a:rPr kumimoji="1" lang="ja-JP" altLang="en-US" sz="2000" dirty="0" smtClean="0">
                <a:latin typeface="ヒラギノ角ゴ ProN W3" pitchFamily="34" charset="-128"/>
                <a:ea typeface="ヒラギノ角ゴ ProN W3" pitchFamily="34" charset="-128"/>
                <a:sym typeface="Wingdings" pitchFamily="2" charset="2"/>
              </a:rPr>
              <a:t>：（次スライド</a:t>
            </a:r>
            <a:r>
              <a:rPr kumimoji="1" lang="ja-JP" altLang="en-US" sz="2000" dirty="0" smtClean="0">
                <a:latin typeface="ヒラギノ角ゴ ProN W3" pitchFamily="34" charset="-128"/>
                <a:ea typeface="ヒラギノ角ゴ ProN W3" pitchFamily="34" charset="-128"/>
              </a:rPr>
              <a:t>）</a:t>
            </a:r>
            <a:endParaRPr kumimoji="1" lang="ja-JP" altLang="en-US" sz="200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6225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
                                            <p:txEl>
                                              <p:pRg st="0" end="0"/>
                                            </p:txEl>
                                          </p:spTgt>
                                        </p:tgtEl>
                                        <p:attrNameLst>
                                          <p:attrName>r</p:attrName>
                                        </p:attrNameLst>
                                      </p:cBhvr>
                                    </p:animRot>
                                    <p:animRot by="-240000">
                                      <p:cBhvr>
                                        <p:cTn id="7" dur="200" fill="hold">
                                          <p:stCondLst>
                                            <p:cond delay="200"/>
                                          </p:stCondLst>
                                        </p:cTn>
                                        <p:tgtEl>
                                          <p:spTgt spid="5">
                                            <p:txEl>
                                              <p:pRg st="0" end="0"/>
                                            </p:txEl>
                                          </p:spTgt>
                                        </p:tgtEl>
                                        <p:attrNameLst>
                                          <p:attrName>r</p:attrName>
                                        </p:attrNameLst>
                                      </p:cBhvr>
                                    </p:animRot>
                                    <p:animRot by="240000">
                                      <p:cBhvr>
                                        <p:cTn id="8" dur="200" fill="hold">
                                          <p:stCondLst>
                                            <p:cond delay="400"/>
                                          </p:stCondLst>
                                        </p:cTn>
                                        <p:tgtEl>
                                          <p:spTgt spid="5">
                                            <p:txEl>
                                              <p:pRg st="0" end="0"/>
                                            </p:txEl>
                                          </p:spTgt>
                                        </p:tgtEl>
                                        <p:attrNameLst>
                                          <p:attrName>r</p:attrName>
                                        </p:attrNameLst>
                                      </p:cBhvr>
                                    </p:animRot>
                                    <p:animRot by="-240000">
                                      <p:cBhvr>
                                        <p:cTn id="9" dur="200" fill="hold">
                                          <p:stCondLst>
                                            <p:cond delay="600"/>
                                          </p:stCondLst>
                                        </p:cTn>
                                        <p:tgtEl>
                                          <p:spTgt spid="5">
                                            <p:txEl>
                                              <p:pRg st="0" end="0"/>
                                            </p:txEl>
                                          </p:spTgt>
                                        </p:tgtEl>
                                        <p:attrNameLst>
                                          <p:attrName>r</p:attrName>
                                        </p:attrNameLst>
                                      </p:cBhvr>
                                    </p:animRot>
                                    <p:animRot by="120000">
                                      <p:cBhvr>
                                        <p:cTn id="10" dur="200" fill="hold">
                                          <p:stCondLst>
                                            <p:cond delay="80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政党システム</a:t>
            </a:r>
            <a:r>
              <a:rPr kumimoji="1" lang="ja-JP" altLang="en-US" sz="2400" dirty="0" smtClean="0">
                <a:latin typeface="ヒラギノ角ゴ ProN W6" pitchFamily="34" charset="-128"/>
                <a:ea typeface="ヒラギノ角ゴ ProN W6" pitchFamily="34" charset="-128"/>
              </a:rPr>
              <a:t>　</a:t>
            </a:r>
            <a:r>
              <a:rPr lang="en-US" altLang="ja-JP" sz="1800" dirty="0" smtClean="0">
                <a:latin typeface="ヒラギノ角ゴ ProN W6" pitchFamily="34" charset="-128"/>
                <a:ea typeface="ヒラギノ角ゴ ProN W6" pitchFamily="34" charset="-128"/>
              </a:rPr>
              <a:t>―</a:t>
            </a:r>
            <a:r>
              <a:rPr lang="ja-JP" altLang="en-US" sz="1800" dirty="0" smtClean="0">
                <a:latin typeface="ヒラギノ角ゴ ProN W6" pitchFamily="34" charset="-128"/>
                <a:ea typeface="ヒラギノ角ゴ ProN W6" pitchFamily="34" charset="-128"/>
              </a:rPr>
              <a:t>　政権を取りうる政党数による分類</a:t>
            </a:r>
            <a:endParaRPr kumimoji="1" lang="ja-JP" altLang="en-US" sz="18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idx="1"/>
          </p:nvPr>
        </p:nvSpPr>
        <p:spPr>
          <a:xfrm>
            <a:off x="755576" y="1124744"/>
            <a:ext cx="7520940" cy="3579849"/>
          </a:xfrm>
        </p:spPr>
        <p:txBody>
          <a:bodyPr>
            <a:normAutofit/>
          </a:bodyPr>
          <a:lstStyle/>
          <a:p>
            <a:r>
              <a:rPr kumimoji="1" lang="ja-JP" altLang="en-US" sz="2000" b="0" dirty="0" smtClean="0">
                <a:latin typeface="ヒラギノ角ゴ ProN W3" pitchFamily="34" charset="-128"/>
                <a:ea typeface="ヒラギノ角ゴ ProN W3" pitchFamily="34" charset="-128"/>
              </a:rPr>
              <a:t>・</a:t>
            </a:r>
            <a:r>
              <a:rPr kumimoji="1" lang="ja-JP" altLang="en-US" sz="2000" b="0" dirty="0" smtClean="0">
                <a:solidFill>
                  <a:srgbClr val="FF0000"/>
                </a:solidFill>
                <a:latin typeface="ヒラギノ角ゴ ProN W3" pitchFamily="34" charset="-128"/>
                <a:ea typeface="ヒラギノ角ゴ ProN W3" pitchFamily="34" charset="-128"/>
              </a:rPr>
              <a:t>サルトーリ</a:t>
            </a:r>
            <a:r>
              <a:rPr kumimoji="1" lang="ja-JP" altLang="en-US" sz="2000" b="0" dirty="0" smtClean="0">
                <a:latin typeface="ヒラギノ角ゴ ProN W3" pitchFamily="34" charset="-128"/>
                <a:ea typeface="ヒラギノ角ゴ ProN W3" pitchFamily="34" charset="-128"/>
              </a:rPr>
              <a:t>式</a:t>
            </a:r>
            <a:endParaRPr kumimoji="1" lang="en-US" altLang="ja-JP" sz="2000" b="0" dirty="0" smtClean="0">
              <a:latin typeface="ヒラギノ角ゴ ProN W3" pitchFamily="34" charset="-128"/>
              <a:ea typeface="ヒラギノ角ゴ ProN W3" pitchFamily="34" charset="-128"/>
            </a:endParaRPr>
          </a:p>
          <a:p>
            <a:endParaRPr lang="en-US" altLang="ja-JP" sz="2000" b="0" dirty="0" smtClean="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　　</a:t>
            </a:r>
            <a:endParaRPr kumimoji="1" lang="ja-JP" altLang="en-US" sz="2000" b="0" dirty="0">
              <a:latin typeface="ヒラギノ角ゴ ProN W3" pitchFamily="34" charset="-128"/>
              <a:ea typeface="ヒラギノ角ゴ ProN W3" pitchFamily="34" charset="-128"/>
            </a:endParaRPr>
          </a:p>
        </p:txBody>
      </p:sp>
      <p:pic>
        <p:nvPicPr>
          <p:cNvPr id="4098" name="図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16832"/>
            <a:ext cx="8697919"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4775617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政党システム</a:t>
            </a:r>
            <a:endParaRPr kumimoji="1" lang="ja-JP" altLang="en-US" sz="18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idx="1"/>
          </p:nvPr>
        </p:nvSpPr>
        <p:spPr>
          <a:xfrm>
            <a:off x="755576" y="1124744"/>
            <a:ext cx="7520940" cy="3579849"/>
          </a:xfrm>
        </p:spPr>
        <p:txBody>
          <a:bodyPr>
            <a:normAutofit/>
          </a:bodyPr>
          <a:lstStyle/>
          <a:p>
            <a:r>
              <a:rPr kumimoji="1" lang="ja-JP" altLang="en-US" sz="2000" b="0" dirty="0" smtClean="0">
                <a:latin typeface="ヒラギノ角ゴ ProN W3" pitchFamily="34" charset="-128"/>
                <a:ea typeface="ヒラギノ角ゴ ProN W3" pitchFamily="34" charset="-128"/>
              </a:rPr>
              <a:t>・</a:t>
            </a:r>
            <a:r>
              <a:rPr kumimoji="1" lang="ja-JP" altLang="en-US" sz="2000" b="0" dirty="0" smtClean="0">
                <a:solidFill>
                  <a:srgbClr val="FF0000"/>
                </a:solidFill>
                <a:latin typeface="ヒラギノ角ゴ ProN W3" pitchFamily="34" charset="-128"/>
                <a:ea typeface="ヒラギノ角ゴ ProN W3" pitchFamily="34" charset="-128"/>
              </a:rPr>
              <a:t>リプセット</a:t>
            </a:r>
            <a:r>
              <a:rPr kumimoji="1" lang="ja-JP" altLang="en-US" sz="2000" b="0" dirty="0" smtClean="0">
                <a:latin typeface="ヒラギノ角ゴ ProN W3" pitchFamily="34" charset="-128"/>
                <a:ea typeface="ヒラギノ角ゴ ProN W3" pitchFamily="34" charset="-128"/>
              </a:rPr>
              <a:t>の「亀裂」理論</a:t>
            </a:r>
            <a:endParaRPr kumimoji="1"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社会の中での対立の構図が「亀裂」</a:t>
            </a:r>
            <a:endParaRPr kumimoji="1" lang="en-US" altLang="ja-JP" sz="2000" b="0" dirty="0" smtClean="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対立の構図が各国の政党ステムにも反映されている</a:t>
            </a:r>
            <a:endParaRPr kumimoji="1" lang="en-US" altLang="ja-JP" sz="2000" b="0" dirty="0" smtClean="0">
              <a:latin typeface="ヒラギノ角ゴ ProN W3" pitchFamily="34" charset="-128"/>
              <a:ea typeface="ヒラギノ角ゴ ProN W3" pitchFamily="34" charset="-128"/>
            </a:endParaRPr>
          </a:p>
          <a:p>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58602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afterEffect">
                                  <p:stCondLst>
                                    <p:cond delay="0"/>
                                  </p:stCondLst>
                                  <p:childTnLst>
                                    <p:animRot by="120000">
                                      <p:cBhvr>
                                        <p:cTn id="6" dur="100" fill="hold">
                                          <p:stCondLst>
                                            <p:cond delay="0"/>
                                          </p:stCondLst>
                                        </p:cTn>
                                        <p:tgtEl>
                                          <p:spTgt spid="5">
                                            <p:txEl>
                                              <p:pRg st="0" end="0"/>
                                            </p:txEl>
                                          </p:spTgt>
                                        </p:tgtEl>
                                        <p:attrNameLst>
                                          <p:attrName>r</p:attrName>
                                        </p:attrNameLst>
                                      </p:cBhvr>
                                    </p:animRot>
                                    <p:animRot by="-240000">
                                      <p:cBhvr>
                                        <p:cTn id="7" dur="200" fill="hold">
                                          <p:stCondLst>
                                            <p:cond delay="200"/>
                                          </p:stCondLst>
                                        </p:cTn>
                                        <p:tgtEl>
                                          <p:spTgt spid="5">
                                            <p:txEl>
                                              <p:pRg st="0" end="0"/>
                                            </p:txEl>
                                          </p:spTgt>
                                        </p:tgtEl>
                                        <p:attrNameLst>
                                          <p:attrName>r</p:attrName>
                                        </p:attrNameLst>
                                      </p:cBhvr>
                                    </p:animRot>
                                    <p:animRot by="240000">
                                      <p:cBhvr>
                                        <p:cTn id="8" dur="200" fill="hold">
                                          <p:stCondLst>
                                            <p:cond delay="400"/>
                                          </p:stCondLst>
                                        </p:cTn>
                                        <p:tgtEl>
                                          <p:spTgt spid="5">
                                            <p:txEl>
                                              <p:pRg st="0" end="0"/>
                                            </p:txEl>
                                          </p:spTgt>
                                        </p:tgtEl>
                                        <p:attrNameLst>
                                          <p:attrName>r</p:attrName>
                                        </p:attrNameLst>
                                      </p:cBhvr>
                                    </p:animRot>
                                    <p:animRot by="-240000">
                                      <p:cBhvr>
                                        <p:cTn id="9" dur="200" fill="hold">
                                          <p:stCondLst>
                                            <p:cond delay="600"/>
                                          </p:stCondLst>
                                        </p:cTn>
                                        <p:tgtEl>
                                          <p:spTgt spid="5">
                                            <p:txEl>
                                              <p:pRg st="0" end="0"/>
                                            </p:txEl>
                                          </p:spTgt>
                                        </p:tgtEl>
                                        <p:attrNameLst>
                                          <p:attrName>r</p:attrName>
                                        </p:attrNameLst>
                                      </p:cBhvr>
                                    </p:animRot>
                                    <p:animRot by="120000">
                                      <p:cBhvr>
                                        <p:cTn id="10" dur="200" fill="hold">
                                          <p:stCondLst>
                                            <p:cond delay="800"/>
                                          </p:stCondLst>
                                        </p:cTn>
                                        <p:tgtEl>
                                          <p:spTgt spid="5">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政党システム</a:t>
            </a:r>
            <a:endParaRPr kumimoji="1" lang="ja-JP" altLang="en-US" sz="18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idx="1"/>
          </p:nvPr>
        </p:nvSpPr>
        <p:spPr>
          <a:xfrm>
            <a:off x="755576" y="1124744"/>
            <a:ext cx="7520940" cy="3579849"/>
          </a:xfrm>
        </p:spPr>
        <p:txBody>
          <a:bodyPr>
            <a:normAutofit/>
          </a:bodyPr>
          <a:lstStyle/>
          <a:p>
            <a:r>
              <a:rPr kumimoji="1" lang="ja-JP" altLang="en-US" sz="2000" b="0" dirty="0" smtClean="0">
                <a:latin typeface="ヒラギノ角ゴ ProN W3" pitchFamily="34" charset="-128"/>
                <a:ea typeface="ヒラギノ角ゴ ProN W3" pitchFamily="34" charset="-128"/>
              </a:rPr>
              <a:t>・</a:t>
            </a:r>
            <a:r>
              <a:rPr kumimoji="1" lang="ja-JP" altLang="en-US" sz="2000" b="0" dirty="0" smtClean="0">
                <a:solidFill>
                  <a:srgbClr val="FF0000"/>
                </a:solidFill>
                <a:latin typeface="ヒラギノ角ゴ ProN W3" pitchFamily="34" charset="-128"/>
                <a:ea typeface="ヒラギノ角ゴ ProN W3" pitchFamily="34" charset="-128"/>
              </a:rPr>
              <a:t>リプセット</a:t>
            </a:r>
            <a:r>
              <a:rPr kumimoji="1" lang="ja-JP" altLang="en-US" sz="2000" b="0" dirty="0" smtClean="0">
                <a:latin typeface="ヒラギノ角ゴ ProN W3" pitchFamily="34" charset="-128"/>
                <a:ea typeface="ヒラギノ角ゴ ProN W3" pitchFamily="34" charset="-128"/>
              </a:rPr>
              <a:t>の「亀裂」理論</a:t>
            </a:r>
            <a:endParaRPr kumimoji="1"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新しい</a:t>
            </a:r>
            <a:r>
              <a:rPr lang="ja-JP" altLang="en-US" sz="2000" b="0" dirty="0">
                <a:latin typeface="ヒラギノ角ゴ ProN W3" pitchFamily="34" charset="-128"/>
                <a:ea typeface="ヒラギノ角ゴ ProN W3" pitchFamily="34" charset="-128"/>
              </a:rPr>
              <a:t>社会制度は新しい亀裂から生まれる</a:t>
            </a:r>
            <a:endParaRPr lang="en-US" altLang="ja-JP" sz="2000" b="0" dirty="0">
              <a:latin typeface="ヒラギノ角ゴ ProN W3" pitchFamily="34" charset="-128"/>
              <a:ea typeface="ヒラギノ角ゴ ProN W3" pitchFamily="34" charset="-128"/>
            </a:endParaRPr>
          </a:p>
          <a:p>
            <a:r>
              <a:rPr lang="ja-JP" altLang="en-US" sz="2000" b="0" dirty="0">
                <a:latin typeface="ヒラギノ角ゴ ProN W3" pitchFamily="34" charset="-128"/>
                <a:ea typeface="ヒラギノ角ゴ ProN W3" pitchFamily="34" charset="-128"/>
              </a:rPr>
              <a:t>新しい対立が</a:t>
            </a:r>
            <a:r>
              <a:rPr lang="ja-JP" altLang="en-US" sz="2000" b="0" dirty="0" smtClean="0">
                <a:latin typeface="ヒラギノ角ゴ ProN W3" pitchFamily="34" charset="-128"/>
                <a:ea typeface="ヒラギノ角ゴ ProN W3" pitchFamily="34" charset="-128"/>
              </a:rPr>
              <a:t>生まれれば</a:t>
            </a:r>
            <a:r>
              <a:rPr lang="ja-JP" altLang="en-US" sz="2000" b="0" dirty="0">
                <a:latin typeface="ヒラギノ角ゴ ProN W3" pitchFamily="34" charset="-128"/>
                <a:ea typeface="ヒラギノ角ゴ ProN W3" pitchFamily="34" charset="-128"/>
              </a:rPr>
              <a:t>それを反映</a:t>
            </a:r>
            <a:r>
              <a:rPr lang="ja-JP" altLang="en-US" sz="2000" b="0" dirty="0" smtClean="0">
                <a:latin typeface="ヒラギノ角ゴ ProN W3" pitchFamily="34" charset="-128"/>
                <a:ea typeface="ヒラギノ角ゴ ProN W3" pitchFamily="34" charset="-128"/>
              </a:rPr>
              <a:t>した</a:t>
            </a:r>
            <a:r>
              <a:rPr lang="ja-JP" altLang="en-US" sz="2000" b="0" dirty="0">
                <a:latin typeface="ヒラギノ角ゴ ProN W3" pitchFamily="34" charset="-128"/>
                <a:ea typeface="ヒラギノ角ゴ ProN W3" pitchFamily="34" charset="-128"/>
              </a:rPr>
              <a:t>政党</a:t>
            </a:r>
            <a:r>
              <a:rPr lang="ja-JP" altLang="en-US" sz="2000" b="0" dirty="0" smtClean="0">
                <a:latin typeface="ヒラギノ角ゴ ProN W3" pitchFamily="34" charset="-128"/>
                <a:ea typeface="ヒラギノ角ゴ ProN W3" pitchFamily="34" charset="-128"/>
              </a:rPr>
              <a:t>が台頭</a:t>
            </a:r>
            <a:endParaRPr lang="en-US" altLang="ja-JP" sz="2000" b="0" dirty="0" smtClean="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ある対立が緩和されればそれに乗じていた政党は勢いを失う</a:t>
            </a:r>
            <a:endParaRPr kumimoji="1"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例）１９７０ｓ以降、「環境」を論点にした亀裂の発生</a:t>
            </a:r>
            <a:r>
              <a:rPr lang="ja-JP" altLang="en-US" sz="2000" b="0" dirty="0">
                <a:latin typeface="ヒラギノ角ゴ ProN W3" pitchFamily="34" charset="-128"/>
                <a:ea typeface="ヒラギノ角ゴ ProN W3" pitchFamily="34" charset="-128"/>
              </a:rPr>
              <a:t>により</a:t>
            </a:r>
            <a:r>
              <a:rPr lang="ja-JP" altLang="en-US" sz="2000" b="0" dirty="0" smtClean="0">
                <a:latin typeface="ヒラギノ角ゴ ProN W3" pitchFamily="34" charset="-128"/>
                <a:ea typeface="ヒラギノ角ゴ ProN W3" pitchFamily="34" charset="-128"/>
              </a:rPr>
              <a:t>欧州各地で緑の党が出現</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64477095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latin typeface="ヒラギノ角ゴ ProN W6" pitchFamily="34" charset="-128"/>
                <a:ea typeface="ヒラギノ角ゴ ProN W6" pitchFamily="34" charset="-128"/>
              </a:rPr>
              <a:t>政党システム</a:t>
            </a:r>
            <a:endParaRPr kumimoji="1" lang="ja-JP" altLang="en-US" sz="18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idx="1"/>
          </p:nvPr>
        </p:nvSpPr>
        <p:spPr>
          <a:xfrm>
            <a:off x="755576" y="1124744"/>
            <a:ext cx="7520940" cy="3579849"/>
          </a:xfrm>
        </p:spPr>
        <p:txBody>
          <a:bodyPr>
            <a:normAutofit/>
          </a:bodyPr>
          <a:lstStyle/>
          <a:p>
            <a:r>
              <a:rPr kumimoji="1" lang="ja-JP" altLang="en-US" sz="2000" b="0" dirty="0" smtClean="0">
                <a:latin typeface="ヒラギノ角ゴ ProN W3" pitchFamily="34" charset="-128"/>
                <a:ea typeface="ヒラギノ角ゴ ProN W3" pitchFamily="34" charset="-128"/>
              </a:rPr>
              <a:t>・</a:t>
            </a:r>
            <a:r>
              <a:rPr kumimoji="1" lang="ja-JP" altLang="en-US" sz="2000" b="0" dirty="0" smtClean="0">
                <a:solidFill>
                  <a:srgbClr val="FF0000"/>
                </a:solidFill>
                <a:latin typeface="ヒラギノ角ゴ ProN W3" pitchFamily="34" charset="-128"/>
                <a:ea typeface="ヒラギノ角ゴ ProN W3" pitchFamily="34" charset="-128"/>
              </a:rPr>
              <a:t>リプセット</a:t>
            </a:r>
            <a:r>
              <a:rPr kumimoji="1" lang="ja-JP" altLang="en-US" sz="2000" b="0" dirty="0" smtClean="0">
                <a:latin typeface="ヒラギノ角ゴ ProN W3" pitchFamily="34" charset="-128"/>
                <a:ea typeface="ヒラギノ角ゴ ProN W3" pitchFamily="34" charset="-128"/>
              </a:rPr>
              <a:t>の「亀裂」理論</a:t>
            </a:r>
            <a:endParaRPr kumimoji="1"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新しい</a:t>
            </a:r>
            <a:r>
              <a:rPr lang="ja-JP" altLang="en-US" sz="2000" b="0" dirty="0">
                <a:latin typeface="ヒラギノ角ゴ ProN W3" pitchFamily="34" charset="-128"/>
                <a:ea typeface="ヒラギノ角ゴ ProN W3" pitchFamily="34" charset="-128"/>
              </a:rPr>
              <a:t>社会制度は新しい亀裂から生まれる</a:t>
            </a:r>
            <a:endParaRPr lang="en-US" altLang="ja-JP" sz="2000" b="0" dirty="0">
              <a:latin typeface="ヒラギノ角ゴ ProN W3" pitchFamily="34" charset="-128"/>
              <a:ea typeface="ヒラギノ角ゴ ProN W3" pitchFamily="34" charset="-128"/>
            </a:endParaRPr>
          </a:p>
          <a:p>
            <a:r>
              <a:rPr lang="ja-JP" altLang="en-US" sz="2000" b="0" dirty="0">
                <a:latin typeface="ヒラギノ角ゴ ProN W3" pitchFamily="34" charset="-128"/>
                <a:ea typeface="ヒラギノ角ゴ ProN W3" pitchFamily="34" charset="-128"/>
              </a:rPr>
              <a:t>新しい対立が</a:t>
            </a:r>
            <a:r>
              <a:rPr lang="ja-JP" altLang="en-US" sz="2000" b="0" dirty="0" smtClean="0">
                <a:latin typeface="ヒラギノ角ゴ ProN W3" pitchFamily="34" charset="-128"/>
                <a:ea typeface="ヒラギノ角ゴ ProN W3" pitchFamily="34" charset="-128"/>
              </a:rPr>
              <a:t>生まれれば</a:t>
            </a:r>
            <a:r>
              <a:rPr lang="ja-JP" altLang="en-US" sz="2000" b="0" dirty="0">
                <a:latin typeface="ヒラギノ角ゴ ProN W3" pitchFamily="34" charset="-128"/>
                <a:ea typeface="ヒラギノ角ゴ ProN W3" pitchFamily="34" charset="-128"/>
              </a:rPr>
              <a:t>それを反映</a:t>
            </a:r>
            <a:r>
              <a:rPr lang="ja-JP" altLang="en-US" sz="2000" b="0" dirty="0" smtClean="0">
                <a:latin typeface="ヒラギノ角ゴ ProN W3" pitchFamily="34" charset="-128"/>
                <a:ea typeface="ヒラギノ角ゴ ProN W3" pitchFamily="34" charset="-128"/>
              </a:rPr>
              <a:t>した</a:t>
            </a:r>
            <a:r>
              <a:rPr lang="ja-JP" altLang="en-US" sz="2000" b="0" dirty="0">
                <a:latin typeface="ヒラギノ角ゴ ProN W3" pitchFamily="34" charset="-128"/>
                <a:ea typeface="ヒラギノ角ゴ ProN W3" pitchFamily="34" charset="-128"/>
              </a:rPr>
              <a:t>政党</a:t>
            </a:r>
            <a:r>
              <a:rPr lang="ja-JP" altLang="en-US" sz="2000" b="0" dirty="0" smtClean="0">
                <a:latin typeface="ヒラギノ角ゴ ProN W3" pitchFamily="34" charset="-128"/>
                <a:ea typeface="ヒラギノ角ゴ ProN W3" pitchFamily="34" charset="-128"/>
              </a:rPr>
              <a:t>が台頭</a:t>
            </a:r>
            <a:endParaRPr lang="en-US" altLang="ja-JP" sz="2000" b="0" dirty="0" smtClean="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ある対立が緩和されればそれに乗じていた政党は勢いを失う</a:t>
            </a:r>
            <a:endParaRPr kumimoji="1"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r>
              <a:rPr kumimoji="1" lang="ja-JP" altLang="en-US" sz="2000" b="0" dirty="0" smtClean="0">
                <a:latin typeface="ヒラギノ角ゴ ProN W3" pitchFamily="34" charset="-128"/>
                <a:ea typeface="ヒラギノ角ゴ ProN W3" pitchFamily="34" charset="-128"/>
              </a:rPr>
              <a:t>例）１９７０ｓ以降、「環境」を論点にした亀裂の発生</a:t>
            </a:r>
            <a:r>
              <a:rPr lang="ja-JP" altLang="en-US" sz="2000" b="0" dirty="0">
                <a:latin typeface="ヒラギノ角ゴ ProN W3" pitchFamily="34" charset="-128"/>
                <a:ea typeface="ヒラギノ角ゴ ProN W3" pitchFamily="34" charset="-128"/>
              </a:rPr>
              <a:t>により</a:t>
            </a:r>
            <a:r>
              <a:rPr lang="ja-JP" altLang="en-US" sz="2000" b="0" dirty="0" smtClean="0">
                <a:latin typeface="ヒラギノ角ゴ ProN W3" pitchFamily="34" charset="-128"/>
                <a:ea typeface="ヒラギノ角ゴ ProN W3" pitchFamily="34" charset="-128"/>
              </a:rPr>
              <a:t>欧州各地で緑の党が出現</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58588359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z="9600" dirty="0">
                <a:latin typeface="ヒラギノ明朝 ProN W6" pitchFamily="18" charset="-128"/>
                <a:ea typeface="ヒラギノ明朝 ProN W6" pitchFamily="18" charset="-128"/>
              </a:rPr>
              <a:t>３</a:t>
            </a:r>
            <a:r>
              <a:rPr kumimoji="1" lang="en-US" altLang="ja-JP" sz="9600" dirty="0" smtClean="0">
                <a:latin typeface="ヒラギノ明朝 ProN W6" pitchFamily="18" charset="-128"/>
                <a:ea typeface="ヒラギノ明朝 ProN W6" pitchFamily="18" charset="-128"/>
              </a:rPr>
              <a:t/>
            </a:r>
            <a:br>
              <a:rPr kumimoji="1" lang="en-US" altLang="ja-JP" sz="9600" dirty="0" smtClean="0">
                <a:latin typeface="ヒラギノ明朝 ProN W6" pitchFamily="18" charset="-128"/>
                <a:ea typeface="ヒラギノ明朝 ProN W6" pitchFamily="18" charset="-128"/>
              </a:rPr>
            </a:br>
            <a:r>
              <a:rPr kumimoji="1" lang="ja-JP" altLang="en-US" sz="9600" dirty="0" smtClean="0">
                <a:latin typeface="ヒラギノ明朝 ProN W6" pitchFamily="18" charset="-128"/>
                <a:ea typeface="ヒラギノ明朝 ProN W6" pitchFamily="18" charset="-128"/>
              </a:rPr>
              <a:t>利益団体</a:t>
            </a:r>
            <a:endParaRPr kumimoji="1" lang="ja-JP" altLang="en-US" sz="7200" dirty="0">
              <a:latin typeface="ヒラギノ明朝 ProN W6" pitchFamily="18" charset="-128"/>
              <a:ea typeface="ヒラギノ明朝 ProN W6" pitchFamily="18" charset="-128"/>
            </a:endParaRPr>
          </a:p>
        </p:txBody>
      </p:sp>
      <p:sp>
        <p:nvSpPr>
          <p:cNvPr id="3" name="テキス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xmlns="" val="25550885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ヒラギノ角ゴ ProN W6" pitchFamily="34" charset="-128"/>
                <a:ea typeface="ヒラギノ角ゴ ProN W6" pitchFamily="34" charset="-128"/>
              </a:rPr>
              <a:t>政治の中心</a:t>
            </a:r>
            <a:endParaRPr kumimoji="1" lang="ja-JP" altLang="en-US" sz="1800" dirty="0">
              <a:latin typeface="ヒラギノ角ゴ ProN W6" pitchFamily="34" charset="-128"/>
              <a:ea typeface="ヒラギノ角ゴ ProN W6" pitchFamily="34" charset="-128"/>
            </a:endParaRPr>
          </a:p>
        </p:txBody>
      </p:sp>
      <p:sp>
        <p:nvSpPr>
          <p:cNvPr id="4" name="テキスト プレースホルダー 3"/>
          <p:cNvSpPr>
            <a:spLocks noGrp="1"/>
          </p:cNvSpPr>
          <p:nvPr>
            <p:ph type="body" idx="1"/>
          </p:nvPr>
        </p:nvSpPr>
        <p:spPr>
          <a:xfrm>
            <a:off x="838960" y="1960336"/>
            <a:ext cx="3184400" cy="548640"/>
          </a:xfrm>
        </p:spPr>
        <p:txBody>
          <a:bodyPr>
            <a:normAutofit/>
          </a:bodyPr>
          <a:lstStyle/>
          <a:p>
            <a:pPr algn="ctr"/>
            <a:r>
              <a:rPr lang="ja-JP" altLang="en-US" sz="2400" dirty="0" smtClean="0">
                <a:latin typeface="ヒラギノ角ゴ ProN W6" pitchFamily="34" charset="-128"/>
                <a:ea typeface="ヒラギノ角ゴ ProN W6" pitchFamily="34" charset="-128"/>
              </a:rPr>
              <a:t>建前</a:t>
            </a:r>
            <a:endParaRPr kumimoji="1" lang="ja-JP" altLang="en-US" sz="2400" dirty="0"/>
          </a:p>
        </p:txBody>
      </p:sp>
      <p:sp>
        <p:nvSpPr>
          <p:cNvPr id="6" name="コンテンツ プレースホルダー 5"/>
          <p:cNvSpPr>
            <a:spLocks noGrp="1"/>
          </p:cNvSpPr>
          <p:nvPr>
            <p:ph sz="half" idx="2"/>
          </p:nvPr>
        </p:nvSpPr>
        <p:spPr>
          <a:xfrm>
            <a:off x="835150" y="2564904"/>
            <a:ext cx="3184400" cy="3108960"/>
          </a:xfrm>
        </p:spPr>
        <p:txBody>
          <a:bodyPr>
            <a:normAutofit/>
          </a:bodyPr>
          <a:lstStyle/>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世論</a:t>
            </a:r>
            <a:r>
              <a:rPr kumimoji="1" lang="ja-JP" altLang="en-US" sz="2000" b="0" dirty="0" smtClean="0">
                <a:latin typeface="ヒラギノ角ゴ ProN W3" pitchFamily="34" charset="-128"/>
                <a:ea typeface="ヒラギノ角ゴ ProN W3" pitchFamily="34" charset="-128"/>
              </a:rPr>
              <a:t>が中心</a:t>
            </a:r>
            <a:endParaRPr kumimoji="1" lang="ja-JP" altLang="en-US" sz="2000" b="0" dirty="0">
              <a:latin typeface="ヒラギノ角ゴ ProN W3" pitchFamily="34" charset="-128"/>
              <a:ea typeface="ヒラギノ角ゴ ProN W3" pitchFamily="34" charset="-128"/>
            </a:endParaRPr>
          </a:p>
        </p:txBody>
      </p:sp>
      <p:sp>
        <p:nvSpPr>
          <p:cNvPr id="7" name="テキスト プレースホルダー 6"/>
          <p:cNvSpPr>
            <a:spLocks noGrp="1"/>
          </p:cNvSpPr>
          <p:nvPr>
            <p:ph type="body" sz="quarter" idx="3"/>
          </p:nvPr>
        </p:nvSpPr>
        <p:spPr>
          <a:xfrm>
            <a:off x="4716016" y="1960336"/>
            <a:ext cx="3184400" cy="548640"/>
          </a:xfrm>
        </p:spPr>
        <p:txBody>
          <a:bodyPr>
            <a:normAutofit/>
          </a:bodyPr>
          <a:lstStyle/>
          <a:p>
            <a:pPr algn="ctr"/>
            <a:r>
              <a:rPr lang="ja-JP" altLang="en-US" sz="2400" dirty="0" smtClean="0">
                <a:latin typeface="ヒラギノ角ゴ ProN W6" pitchFamily="34" charset="-128"/>
                <a:ea typeface="ヒラギノ角ゴ ProN W6" pitchFamily="34" charset="-128"/>
              </a:rPr>
              <a:t>実際</a:t>
            </a:r>
            <a:endParaRPr lang="ja-JP" altLang="en-US" sz="2400" dirty="0"/>
          </a:p>
        </p:txBody>
      </p:sp>
      <p:sp>
        <p:nvSpPr>
          <p:cNvPr id="8" name="コンテンツ プレースホルダー 7"/>
          <p:cNvSpPr>
            <a:spLocks noGrp="1"/>
          </p:cNvSpPr>
          <p:nvPr>
            <p:ph sz="quarter" idx="4"/>
          </p:nvPr>
        </p:nvSpPr>
        <p:spPr>
          <a:xfrm>
            <a:off x="4716016" y="2564904"/>
            <a:ext cx="3184400" cy="3108960"/>
          </a:xfrm>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世論の反映は利益団体を経由</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123389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latin typeface="ヒラギノ角ゴ ProN W6" pitchFamily="34" charset="-128"/>
                <a:ea typeface="ヒラギノ角ゴ ProN W6" pitchFamily="34" charset="-128"/>
              </a:rPr>
              <a:t>政治の中心</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現実問題として団体が大きな役割</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∴結社の自由はもっとも基本的な自由</a:t>
            </a: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94925122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利益団体</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rmAutofit lnSpcReduction="10000"/>
          </a:bodyPr>
          <a:lstStyle/>
          <a:p>
            <a:pPr algn="ctr"/>
            <a:endParaRPr kumimoji="1"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・政策に影響を及ぼそうとする</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・でも選挙に候補者を立てはしない</a:t>
            </a: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という団体のこと</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でも</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世の中の団体の中で</a:t>
            </a:r>
            <a:r>
              <a:rPr lang="ja-JP" altLang="en-US" sz="2000" b="0" dirty="0" smtClean="0">
                <a:latin typeface="ヒラギノ角ゴ ProN W3" pitchFamily="34" charset="-128"/>
                <a:ea typeface="ヒラギノ角ゴ ProN W3" pitchFamily="34" charset="-128"/>
              </a:rPr>
              <a:t>は</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a:latin typeface="ヒラギノ角ゴ ProN W3" pitchFamily="34" charset="-128"/>
                <a:ea typeface="ヒラギノ角ゴ ProN W3" pitchFamily="34" charset="-128"/>
              </a:rPr>
              <a:t>政治活動</a:t>
            </a:r>
            <a:r>
              <a:rPr kumimoji="1" lang="ja-JP" altLang="en-US" sz="2000" b="0" dirty="0" smtClean="0">
                <a:latin typeface="ヒラギノ角ゴ ProN W3" pitchFamily="34" charset="-128"/>
                <a:ea typeface="ヒラギノ角ゴ ProN W3" pitchFamily="34" charset="-128"/>
              </a:rPr>
              <a:t>を行わない</a:t>
            </a:r>
            <a:r>
              <a:rPr kumimoji="1" lang="ja-JP" altLang="en-US" sz="2000" b="0" dirty="0">
                <a:latin typeface="ヒラギノ角ゴ ProN W3" pitchFamily="34" charset="-128"/>
                <a:ea typeface="ヒラギノ角ゴ ProN W3" pitchFamily="34" charset="-128"/>
              </a:rPr>
              <a:t>団体の方が多い</a:t>
            </a: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75190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リプセット</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p:txBody>
          <a:bodyPr>
            <a:normAutofit/>
          </a:bodyPr>
          <a:lstStyle/>
          <a:p>
            <a:pPr algn="ctr"/>
            <a:r>
              <a:rPr kumimoji="1" lang="ja-JP" altLang="en-US" sz="2000" b="0" dirty="0" smtClean="0">
                <a:solidFill>
                  <a:srgbClr val="FF0000"/>
                </a:solidFill>
                <a:latin typeface="ヒラギノ角ゴ ProN W3" pitchFamily="34" charset="-128"/>
                <a:ea typeface="ヒラギノ角ゴ ProN W3" pitchFamily="34" charset="-128"/>
              </a:rPr>
              <a:t>経済水準</a:t>
            </a:r>
            <a:r>
              <a:rPr kumimoji="1" lang="ja-JP" altLang="en-US" sz="2000" b="0" dirty="0" smtClean="0">
                <a:latin typeface="ヒラギノ角ゴ ProN W3" pitchFamily="34" charset="-128"/>
                <a:ea typeface="ヒラギノ角ゴ ProN W3" pitchFamily="34" charset="-128"/>
              </a:rPr>
              <a:t>・</a:t>
            </a:r>
            <a:r>
              <a:rPr kumimoji="1" lang="ja-JP" altLang="en-US" sz="2000" b="0" dirty="0" smtClean="0">
                <a:solidFill>
                  <a:srgbClr val="FF0000"/>
                </a:solidFill>
                <a:latin typeface="ヒラギノ角ゴ ProN W3" pitchFamily="34" charset="-128"/>
                <a:ea typeface="ヒラギノ角ゴ ProN W3" pitchFamily="34" charset="-128"/>
              </a:rPr>
              <a:t>教育水準</a:t>
            </a:r>
            <a:endParaRPr kumimoji="1" lang="en-US" altLang="ja-JP" sz="2000" b="0" dirty="0" smtClean="0">
              <a:solidFill>
                <a:srgbClr val="FF0000"/>
              </a:solidFill>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と</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solidFill>
                  <a:srgbClr val="FF0000"/>
                </a:solidFill>
                <a:latin typeface="ヒラギノ角ゴ ProN W3" pitchFamily="34" charset="-128"/>
                <a:ea typeface="ヒラギノ角ゴ ProN W3" pitchFamily="34" charset="-128"/>
              </a:rPr>
              <a:t>民主化度</a:t>
            </a:r>
            <a:endParaRPr lang="en-US" altLang="ja-JP" sz="2000" b="0" dirty="0" smtClean="0">
              <a:solidFill>
                <a:srgbClr val="FF0000"/>
              </a:solidFill>
              <a:latin typeface="ヒラギノ角ゴ ProN W3" pitchFamily="34" charset="-128"/>
              <a:ea typeface="ヒラギノ角ゴ ProN W3" pitchFamily="34" charset="-128"/>
            </a:endParaRPr>
          </a:p>
          <a:p>
            <a:pPr algn="ctr"/>
            <a:r>
              <a:rPr kumimoji="1" lang="ja-JP" altLang="en-US" sz="2000" b="0" dirty="0" err="1" smtClean="0">
                <a:latin typeface="ヒラギノ角ゴ ProN W3" pitchFamily="34" charset="-128"/>
                <a:ea typeface="ヒラギノ角ゴ ProN W3" pitchFamily="34" charset="-128"/>
              </a:rPr>
              <a:t>には</a:t>
            </a:r>
            <a:endParaRPr kumimoji="1" lang="en-US" altLang="ja-JP" sz="2000" b="0" dirty="0" smtClean="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r>
              <a:rPr lang="ja-JP" altLang="en-US" sz="2400" b="0" dirty="0">
                <a:latin typeface="ヒラギノ角ゴ ProN W6" pitchFamily="34" charset="-128"/>
                <a:ea typeface="ヒラギノ角ゴ ProN W6" pitchFamily="34" charset="-128"/>
              </a:rPr>
              <a:t>強い正の相関</a:t>
            </a:r>
            <a:r>
              <a:rPr lang="ja-JP" altLang="en-US" sz="2400" b="0" dirty="0" smtClean="0">
                <a:latin typeface="ヒラギノ角ゴ ProN W6" pitchFamily="34" charset="-128"/>
                <a:ea typeface="ヒラギノ角ゴ ProN W6" pitchFamily="34" charset="-128"/>
              </a:rPr>
              <a:t>関係</a:t>
            </a:r>
            <a:endParaRPr lang="en-US" altLang="ja-JP" sz="2400" b="0" dirty="0" smtClean="0">
              <a:latin typeface="ヒラギノ角ゴ ProN W6" pitchFamily="34" charset="-128"/>
              <a:ea typeface="ヒラギノ角ゴ ProN W6" pitchFamily="34" charset="-128"/>
            </a:endParaRPr>
          </a:p>
          <a:p>
            <a:pPr algn="ctr"/>
            <a:endParaRPr lang="en-US" altLang="ja-JP" sz="2400" b="0" dirty="0" smtClean="0">
              <a:latin typeface="ヒラギノ角ゴ ProN W6" pitchFamily="34" charset="-128"/>
              <a:ea typeface="ヒラギノ角ゴ ProN W6" pitchFamily="34" charset="-128"/>
            </a:endParaRPr>
          </a:p>
          <a:p>
            <a:pPr algn="ctr"/>
            <a:r>
              <a:rPr kumimoji="1" lang="ja-JP" altLang="en-US" sz="2000" b="0" dirty="0">
                <a:latin typeface="ヒラギノ角ゴ ProN W3" pitchFamily="34" charset="-128"/>
                <a:ea typeface="ヒラギノ角ゴ ProN W3" pitchFamily="34" charset="-128"/>
              </a:rPr>
              <a:t>がある</a:t>
            </a:r>
            <a:r>
              <a:rPr kumimoji="1" lang="ja-JP" altLang="en-US" sz="2000" b="0" dirty="0" smtClean="0">
                <a:latin typeface="ヒラギノ角ゴ ProN W3" pitchFamily="34" charset="-128"/>
                <a:ea typeface="ヒラギノ角ゴ ProN W3" pitchFamily="34" charset="-128"/>
              </a:rPr>
              <a:t>よ！</a:t>
            </a:r>
            <a:endParaRPr kumimoji="1" lang="en-US" altLang="ja-JP" sz="2000" b="0" dirty="0" smtClean="0">
              <a:latin typeface="ヒラギノ角ゴ ProN W3" pitchFamily="34" charset="-128"/>
              <a:ea typeface="ヒラギノ角ゴ ProN W3" pitchFamily="34" charset="-128"/>
            </a:endParaRPr>
          </a:p>
          <a:p>
            <a:pPr algn="ctr"/>
            <a:endParaRPr kumimoji="1" lang="ja-JP" altLang="en-US" sz="2000" b="0" dirty="0">
              <a:latin typeface="ヒラギノ角ゴ ProN W3" pitchFamily="34" charset="-128"/>
              <a:ea typeface="ヒラギノ角ゴ ProN W3" pitchFamily="34" charset="-128"/>
            </a:endParaRPr>
          </a:p>
        </p:txBody>
      </p:sp>
      <p:cxnSp>
        <p:nvCxnSpPr>
          <p:cNvPr id="6" name="直線矢印​​コネクタ 5"/>
          <p:cNvCxnSpPr/>
          <p:nvPr/>
        </p:nvCxnSpPr>
        <p:spPr>
          <a:xfrm>
            <a:off x="6156176" y="3717032"/>
            <a:ext cx="2376264"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線矢印​​コネクタ 7"/>
          <p:cNvCxnSpPr/>
          <p:nvPr/>
        </p:nvCxnSpPr>
        <p:spPr>
          <a:xfrm flipV="1">
            <a:off x="6156176" y="1412776"/>
            <a:ext cx="0" cy="23042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直線​​コネクタ 9"/>
          <p:cNvCxnSpPr/>
          <p:nvPr/>
        </p:nvCxnSpPr>
        <p:spPr>
          <a:xfrm flipV="1">
            <a:off x="6271392" y="2204864"/>
            <a:ext cx="1872208" cy="100811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380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利益団体</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でも</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団体が</a:t>
            </a:r>
            <a:r>
              <a:rPr lang="ja-JP" altLang="en-US" sz="2000" b="0" dirty="0" smtClean="0">
                <a:latin typeface="ヒラギノ角ゴ ProN W3" pitchFamily="34" charset="-128"/>
                <a:ea typeface="ヒラギノ角ゴ ProN W3" pitchFamily="34" charset="-128"/>
              </a:rPr>
              <a:t>できればそれが政治活動を行うようになる</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a:latin typeface="ヒラギノ角ゴ ProN W3" pitchFamily="34" charset="-128"/>
                <a:ea typeface="ヒラギノ角ゴ ProN W3" pitchFamily="34" charset="-128"/>
              </a:rPr>
              <a:t>可能性</a:t>
            </a:r>
            <a:r>
              <a:rPr kumimoji="1" lang="ja-JP" altLang="en-US" sz="2000" b="0" dirty="0" smtClean="0">
                <a:latin typeface="ヒラギノ角ゴ ProN W3" pitchFamily="34" charset="-128"/>
                <a:ea typeface="ヒラギノ角ゴ ProN W3" pitchFamily="34" charset="-128"/>
              </a:rPr>
              <a:t>は</a:t>
            </a:r>
            <a:r>
              <a:rPr kumimoji="1" lang="ja-JP" altLang="en-US" sz="2000" b="0" dirty="0">
                <a:latin typeface="ヒラギノ角ゴ ProN W3" pitchFamily="34" charset="-128"/>
                <a:ea typeface="ヒラギノ角ゴ ProN W3" pitchFamily="34" charset="-128"/>
              </a:rPr>
              <a:t>必ず</a:t>
            </a:r>
            <a:r>
              <a:rPr kumimoji="1" lang="ja-JP" altLang="en-US" sz="2000" b="0" dirty="0" smtClean="0">
                <a:latin typeface="ヒラギノ角ゴ ProN W3" pitchFamily="34" charset="-128"/>
                <a:ea typeface="ヒラギノ角ゴ ProN W3" pitchFamily="34" charset="-128"/>
              </a:rPr>
              <a:t>ある</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→だからすべての団体は潜在的に利益団体！</a:t>
            </a: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75190676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latin typeface="ヒラギノ角ゴ ProN W6" pitchFamily="34" charset="-128"/>
                <a:ea typeface="ヒラギノ角ゴ ProN W6" pitchFamily="34" charset="-128"/>
              </a:rPr>
              <a:t>圧力</a:t>
            </a:r>
            <a:r>
              <a:rPr lang="ja-JP" altLang="en-US" dirty="0" smtClean="0">
                <a:latin typeface="ヒラギノ角ゴ ProN W6" pitchFamily="34" charset="-128"/>
                <a:ea typeface="ヒラギノ角ゴ ProN W6" pitchFamily="34" charset="-128"/>
              </a:rPr>
              <a:t>団体</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rmAutofit/>
          </a:bodyPr>
          <a:lstStyle/>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ほぼ利益団体と同じ意味</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マスコミ等</a:t>
            </a:r>
            <a:r>
              <a:rPr lang="ja-JP" altLang="en-US" sz="2000" b="0" dirty="0" smtClean="0">
                <a:latin typeface="ヒラギノ角ゴ ProN W3" pitchFamily="34" charset="-128"/>
                <a:ea typeface="ヒラギノ角ゴ ProN W3" pitchFamily="34" charset="-128"/>
              </a:rPr>
              <a:t>で</a:t>
            </a:r>
            <a:r>
              <a:rPr lang="ja-JP" altLang="en-US" sz="2000" b="0" dirty="0">
                <a:latin typeface="ヒラギノ角ゴ ProN W3" pitchFamily="34" charset="-128"/>
                <a:ea typeface="ヒラギノ角ゴ ProN W3" pitchFamily="34" charset="-128"/>
              </a:rPr>
              <a:t>マイナス</a:t>
            </a:r>
            <a:r>
              <a:rPr lang="ja-JP" altLang="en-US" sz="2000" b="0" dirty="0" smtClean="0">
                <a:latin typeface="ヒラギノ角ゴ ProN W3" pitchFamily="34" charset="-128"/>
                <a:ea typeface="ヒラギノ角ゴ ProN W3" pitchFamily="34" charset="-128"/>
              </a:rPr>
              <a:t>のイメージをもって使われる言葉</a:t>
            </a: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3005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latin typeface="ヒラギノ角ゴ ProN W6" pitchFamily="34" charset="-128"/>
                <a:ea typeface="ヒラギノ角ゴ ProN W6" pitchFamily="34" charset="-128"/>
              </a:rPr>
              <a:t>アーサー・ベントレー</a:t>
            </a:r>
            <a:r>
              <a:rPr lang="en-US" altLang="ja-JP" dirty="0" smtClean="0">
                <a:latin typeface="ヒラギノ角ゴ ProN W6" pitchFamily="34" charset="-128"/>
                <a:ea typeface="ヒラギノ角ゴ ProN W6" pitchFamily="34" charset="-128"/>
              </a:rPr>
              <a:t>『</a:t>
            </a:r>
            <a:r>
              <a:rPr lang="ja-JP" altLang="en-US" dirty="0" smtClean="0">
                <a:latin typeface="ヒラギノ角ゴ ProN W6" pitchFamily="34" charset="-128"/>
                <a:ea typeface="ヒラギノ角ゴ ProN W6" pitchFamily="34" charset="-128"/>
              </a:rPr>
              <a:t>統治の過程</a:t>
            </a:r>
            <a:r>
              <a:rPr lang="en-US" altLang="ja-JP" dirty="0" smtClean="0">
                <a:latin typeface="ヒラギノ角ゴ ProN W6" pitchFamily="34" charset="-128"/>
                <a:ea typeface="ヒラギノ角ゴ ProN W6" pitchFamily="34" charset="-128"/>
              </a:rPr>
              <a:t>』</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r>
              <a:rPr kumimoji="1" lang="ja-JP" altLang="en-US" sz="2000" b="0" i="1" dirty="0" smtClean="0">
                <a:latin typeface="ヒラギノ角ゴ ProN W3" pitchFamily="34" charset="-128"/>
                <a:ea typeface="ヒラギノ角ゴ ProN W3" pitchFamily="34" charset="-128"/>
              </a:rPr>
              <a:t>１９０８年</a:t>
            </a:r>
            <a:endParaRPr kumimoji="1" lang="en-US" altLang="ja-JP" sz="2000" b="0" i="1" dirty="0" smtClean="0">
              <a:latin typeface="ヒラギノ角ゴ ProN W3" pitchFamily="34" charset="-128"/>
              <a:ea typeface="ヒラギノ角ゴ ProN W3" pitchFamily="34" charset="-128"/>
            </a:endParaRPr>
          </a:p>
          <a:p>
            <a:pPr algn="ctr"/>
            <a:r>
              <a:rPr lang="ja-JP" altLang="en-US" sz="2000" b="0" i="1" dirty="0" smtClean="0">
                <a:latin typeface="ヒラギノ角ゴ ProN W3" pitchFamily="34" charset="-128"/>
                <a:ea typeface="ヒラギノ角ゴ ProN W3" pitchFamily="34" charset="-128"/>
              </a:rPr>
              <a:t>まだアメリカの大学でも</a:t>
            </a:r>
            <a:endParaRPr lang="en-US" altLang="ja-JP" sz="2000" b="0" i="1" dirty="0" smtClean="0">
              <a:latin typeface="ヒラギノ角ゴ ProN W3" pitchFamily="34" charset="-128"/>
              <a:ea typeface="ヒラギノ角ゴ ProN W3" pitchFamily="34" charset="-128"/>
            </a:endParaRPr>
          </a:p>
          <a:p>
            <a:pPr algn="ctr"/>
            <a:r>
              <a:rPr kumimoji="1" lang="ja-JP" altLang="en-US" sz="2000" b="0" i="1" dirty="0">
                <a:latin typeface="ヒラギノ角ゴ ProN W3" pitchFamily="34" charset="-128"/>
                <a:ea typeface="ヒラギノ角ゴ ProN W3" pitchFamily="34" charset="-128"/>
              </a:rPr>
              <a:t>政治</a:t>
            </a:r>
            <a:r>
              <a:rPr kumimoji="1" lang="ja-JP" altLang="en-US" sz="2000" b="0" i="1" dirty="0" smtClean="0">
                <a:latin typeface="ヒラギノ角ゴ ProN W3" pitchFamily="34" charset="-128"/>
                <a:ea typeface="ヒラギノ角ゴ ProN W3" pitchFamily="34" charset="-128"/>
              </a:rPr>
              <a:t>学は専攻科目と見なされておらず</a:t>
            </a:r>
            <a:endParaRPr kumimoji="1" lang="en-US" altLang="ja-JP" sz="2000" b="0" i="1" dirty="0" smtClean="0">
              <a:latin typeface="ヒラギノ角ゴ ProN W3" pitchFamily="34" charset="-128"/>
              <a:ea typeface="ヒラギノ角ゴ ProN W3" pitchFamily="34" charset="-128"/>
            </a:endParaRPr>
          </a:p>
          <a:p>
            <a:pPr algn="ctr"/>
            <a:r>
              <a:rPr lang="ja-JP" altLang="en-US" sz="2000" b="0" i="1" dirty="0">
                <a:latin typeface="ヒラギノ角ゴ ProN W3" pitchFamily="34" charset="-128"/>
                <a:ea typeface="ヒラギノ角ゴ ProN W3" pitchFamily="34" charset="-128"/>
              </a:rPr>
              <a:t>他分野</a:t>
            </a:r>
            <a:r>
              <a:rPr lang="ja-JP" altLang="en-US" sz="2000" b="0" i="1" dirty="0" smtClean="0">
                <a:latin typeface="ヒラギノ角ゴ ProN W3" pitchFamily="34" charset="-128"/>
                <a:ea typeface="ヒラギノ角ゴ ProN W3" pitchFamily="34" charset="-128"/>
              </a:rPr>
              <a:t>の人が政治学を語るのが</a:t>
            </a:r>
            <a:endParaRPr lang="en-US" altLang="ja-JP" sz="2000" b="0" i="1" dirty="0" smtClean="0">
              <a:latin typeface="ヒラギノ角ゴ ProN W3" pitchFamily="34" charset="-128"/>
              <a:ea typeface="ヒラギノ角ゴ ProN W3" pitchFamily="34" charset="-128"/>
            </a:endParaRPr>
          </a:p>
          <a:p>
            <a:pPr algn="ctr"/>
            <a:r>
              <a:rPr kumimoji="1" lang="ja-JP" altLang="en-US" sz="2000" b="0" i="1" dirty="0">
                <a:latin typeface="ヒラギノ角ゴ ProN W3" pitchFamily="34" charset="-128"/>
                <a:ea typeface="ヒラギノ角ゴ ProN W3" pitchFamily="34" charset="-128"/>
              </a:rPr>
              <a:t>基本的なスタイルだった</a:t>
            </a:r>
            <a:r>
              <a:rPr kumimoji="1" lang="ja-JP" altLang="en-US" sz="2000" b="0" i="1" dirty="0" smtClean="0">
                <a:latin typeface="ヒラギノ角ゴ ProN W3" pitchFamily="34" charset="-128"/>
                <a:ea typeface="ヒラギノ角ゴ ProN W3" pitchFamily="34" charset="-128"/>
              </a:rPr>
              <a:t>時代。</a:t>
            </a:r>
            <a:endParaRPr kumimoji="1" lang="en-US" altLang="ja-JP" sz="2000" b="0" i="1" dirty="0" smtClean="0">
              <a:latin typeface="ヒラギノ角ゴ ProN W3" pitchFamily="34" charset="-128"/>
              <a:ea typeface="ヒラギノ角ゴ ProN W3" pitchFamily="34" charset="-128"/>
            </a:endParaRPr>
          </a:p>
          <a:p>
            <a:pPr algn="ctr"/>
            <a:r>
              <a:rPr lang="ja-JP" altLang="en-US" sz="2000" b="0" i="1" dirty="0" smtClean="0">
                <a:latin typeface="ヒラギノ角ゴ ProN W3" pitchFamily="34" charset="-128"/>
                <a:ea typeface="ヒラギノ角ゴ ProN W3" pitchFamily="34" charset="-128"/>
              </a:rPr>
              <a:t>後に</a:t>
            </a:r>
            <a:endParaRPr lang="en-US" altLang="ja-JP" sz="2000" b="0" i="1" dirty="0">
              <a:latin typeface="ヒラギノ角ゴ ProN W3" pitchFamily="34" charset="-128"/>
              <a:ea typeface="ヒラギノ角ゴ ProN W3" pitchFamily="34" charset="-128"/>
            </a:endParaRPr>
          </a:p>
          <a:p>
            <a:pPr algn="ctr"/>
            <a:r>
              <a:rPr kumimoji="1" lang="ja-JP" altLang="en-US" sz="2000" b="0" i="1" dirty="0" smtClean="0">
                <a:latin typeface="ヒラギノ角ゴ ProN W3" pitchFamily="34" charset="-128"/>
                <a:ea typeface="ヒラギノ角ゴ ProN W3" pitchFamily="34" charset="-128"/>
              </a:rPr>
              <a:t>団体研究では</a:t>
            </a:r>
            <a:endParaRPr kumimoji="1" lang="en-US" altLang="ja-JP" sz="2000" b="0" i="1" dirty="0" smtClean="0">
              <a:latin typeface="ヒラギノ角ゴ ProN W3" pitchFamily="34" charset="-128"/>
              <a:ea typeface="ヒラギノ角ゴ ProN W3" pitchFamily="34" charset="-128"/>
            </a:endParaRPr>
          </a:p>
          <a:p>
            <a:pPr algn="ctr"/>
            <a:r>
              <a:rPr lang="ja-JP" altLang="en-US" sz="2000" b="0" i="1" dirty="0">
                <a:latin typeface="ヒラギノ角ゴ ProN W3" pitchFamily="34" charset="-128"/>
                <a:ea typeface="ヒラギノ角ゴ ProN W3" pitchFamily="34" charset="-128"/>
              </a:rPr>
              <a:t>古典と</a:t>
            </a:r>
            <a:r>
              <a:rPr lang="ja-JP" altLang="en-US" sz="2000" b="0" i="1" dirty="0" smtClean="0">
                <a:latin typeface="ヒラギノ角ゴ ProN W3" pitchFamily="34" charset="-128"/>
                <a:ea typeface="ヒラギノ角ゴ ProN W3" pitchFamily="34" charset="-128"/>
              </a:rPr>
              <a:t>見なされる</a:t>
            </a:r>
            <a:endParaRPr lang="en-US" altLang="ja-JP" sz="2000" b="0" i="1" dirty="0" smtClean="0">
              <a:latin typeface="ヒラギノ角ゴ ProN W3" pitchFamily="34" charset="-128"/>
              <a:ea typeface="ヒラギノ角ゴ ProN W3" pitchFamily="34" charset="-128"/>
            </a:endParaRPr>
          </a:p>
          <a:p>
            <a:pPr algn="ctr"/>
            <a:r>
              <a:rPr kumimoji="1" lang="ja-JP" altLang="en-US" sz="2000" b="0" i="1" dirty="0" smtClean="0">
                <a:latin typeface="ヒラギノ角ゴ ProN W3" pitchFamily="34" charset="-128"/>
                <a:ea typeface="ヒラギノ角ゴ ProN W3" pitchFamily="34" charset="-128"/>
              </a:rPr>
              <a:t>ある本を書いた男がいた。</a:t>
            </a:r>
            <a:endParaRPr kumimoji="1" lang="en-US" altLang="ja-JP" sz="2000" b="0" i="1"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300531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latin typeface="ヒラギノ角ゴ ProN W6" pitchFamily="34" charset="-128"/>
                <a:ea typeface="ヒラギノ角ゴ ProN W6" pitchFamily="34" charset="-128"/>
              </a:rPr>
              <a:t>アーサー・ベントレー</a:t>
            </a:r>
            <a:r>
              <a:rPr lang="en-US" altLang="ja-JP" dirty="0" smtClean="0">
                <a:latin typeface="ヒラギノ角ゴ ProN W6" pitchFamily="34" charset="-128"/>
                <a:ea typeface="ヒラギノ角ゴ ProN W6" pitchFamily="34" charset="-128"/>
              </a:rPr>
              <a:t>『</a:t>
            </a:r>
            <a:r>
              <a:rPr lang="ja-JP" altLang="en-US" dirty="0" smtClean="0">
                <a:latin typeface="ヒラギノ角ゴ ProN W6" pitchFamily="34" charset="-128"/>
                <a:ea typeface="ヒラギノ角ゴ ProN W6" pitchFamily="34" charset="-128"/>
              </a:rPr>
              <a:t>統治の過程</a:t>
            </a:r>
            <a:r>
              <a:rPr lang="en-US" altLang="ja-JP" dirty="0" smtClean="0">
                <a:latin typeface="ヒラギノ角ゴ ProN W6" pitchFamily="34" charset="-128"/>
                <a:ea typeface="ヒラギノ角ゴ ProN W6" pitchFamily="34" charset="-128"/>
              </a:rPr>
              <a:t>』</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r>
              <a:rPr lang="ja-JP" altLang="en-US" sz="2000" b="0" dirty="0">
                <a:latin typeface="ヒラギノ角ゴ ProN W3" pitchFamily="34" charset="-128"/>
                <a:ea typeface="ヒラギノ角ゴ ProN W3" pitchFamily="34" charset="-128"/>
              </a:rPr>
              <a:t>政治</a:t>
            </a:r>
            <a:r>
              <a:rPr lang="ja-JP" altLang="en-US" sz="2000" b="0" dirty="0" smtClean="0">
                <a:latin typeface="ヒラギノ角ゴ ProN W3" pitchFamily="34" charset="-128"/>
                <a:ea typeface="ヒラギノ角ゴ ProN W3" pitchFamily="34" charset="-128"/>
              </a:rPr>
              <a:t>は</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a:latin typeface="ヒラギノ角ゴ ProN W3" pitchFamily="34" charset="-128"/>
                <a:ea typeface="ヒラギノ角ゴ ProN W3" pitchFamily="34" charset="-128"/>
              </a:rPr>
              <a:t>社会集団間</a:t>
            </a:r>
            <a:r>
              <a:rPr kumimoji="1" lang="ja-JP" altLang="en-US" sz="2000" b="0" dirty="0" smtClean="0">
                <a:latin typeface="ヒラギノ角ゴ ProN W3" pitchFamily="34" charset="-128"/>
                <a:ea typeface="ヒラギノ角ゴ ProN W3" pitchFamily="34" charset="-128"/>
              </a:rPr>
              <a:t>の</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・対立　　　　</a:t>
            </a:r>
            <a:r>
              <a:rPr kumimoji="1" lang="ja-JP" altLang="en-US" sz="2000" b="0" dirty="0" smtClean="0">
                <a:latin typeface="ヒラギノ角ゴ ProN W3" pitchFamily="34" charset="-128"/>
                <a:ea typeface="ヒラギノ角ゴ ProN W3" pitchFamily="34" charset="-128"/>
              </a:rPr>
              <a:t>・拮抗　　　　</a:t>
            </a:r>
            <a:r>
              <a:rPr lang="ja-JP" altLang="en-US" sz="2000" b="0" dirty="0" smtClean="0">
                <a:latin typeface="ヒラギノ角ゴ ProN W3" pitchFamily="34" charset="-128"/>
                <a:ea typeface="ヒラギノ角ゴ ProN W3" pitchFamily="34" charset="-128"/>
              </a:rPr>
              <a:t>・交渉</a:t>
            </a:r>
            <a:endParaRPr lang="en-US" altLang="ja-JP" sz="2000" b="0" dirty="0" smtClean="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により成立する</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→国家の役割はあまり重視せず</a:t>
            </a:r>
            <a:endParaRPr lang="en-US" altLang="ja-JP" sz="2000" b="0" dirty="0" smtClean="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761780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500"/>
                                  </p:stCondLst>
                                  <p:childTnLst>
                                    <p:set>
                                      <p:cBhvr>
                                        <p:cTn id="6" dur="1" fill="hold">
                                          <p:stCondLst>
                                            <p:cond delay="0"/>
                                          </p:stCondLst>
                                        </p:cTn>
                                        <p:tgtEl>
                                          <p:spTgt spid="11">
                                            <p:txEl>
                                              <p:pRg st="2" end="2"/>
                                            </p:txEl>
                                          </p:spTgt>
                                        </p:tgtEl>
                                        <p:attrNameLst>
                                          <p:attrName>style.visibility</p:attrName>
                                        </p:attrNameLst>
                                      </p:cBhvr>
                                      <p:to>
                                        <p:strVal val="visible"/>
                                      </p:to>
                                    </p:set>
                                    <p:anim calcmode="lin" valueType="num">
                                      <p:cBhvr>
                                        <p:cTn id="7" dur="500" fill="hold"/>
                                        <p:tgtEl>
                                          <p:spTgt spid="11">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latin typeface="ヒラギノ角ゴ ProN W6" pitchFamily="34" charset="-128"/>
                <a:ea typeface="ヒラギノ角ゴ ProN W6" pitchFamily="34" charset="-128"/>
              </a:rPr>
              <a:t>トルーマン</a:t>
            </a:r>
            <a:r>
              <a:rPr lang="en-US" altLang="ja-JP" dirty="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r>
              <a:rPr lang="en-US" altLang="ja-JP" sz="2000" b="0" dirty="0" smtClean="0">
                <a:latin typeface="ヒラギノ角ゴ ProN W3" pitchFamily="34" charset="-128"/>
                <a:ea typeface="ヒラギノ角ゴ ProN W3" pitchFamily="34" charset="-128"/>
              </a:rPr>
              <a:t>“The Governmental Process”, 1956</a:t>
            </a: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国家を重視しないのは相変わらずだが</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「利益団体が相互に交渉するアリーナ」を提供するが国家</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政策</a:t>
            </a:r>
            <a:r>
              <a:rPr lang="ja-JP" altLang="en-US" sz="2000" b="0" dirty="0" smtClean="0">
                <a:latin typeface="ヒラギノ角ゴ ProN W3" pitchFamily="34" charset="-128"/>
                <a:ea typeface="ヒラギノ角ゴ ProN W3" pitchFamily="34" charset="-128"/>
              </a:rPr>
              <a:t>は</a:t>
            </a:r>
            <a:r>
              <a:rPr lang="ja-JP" altLang="en-US" sz="2000" b="0" dirty="0">
                <a:latin typeface="ヒラギノ角ゴ ProN W3" pitchFamily="34" charset="-128"/>
                <a:ea typeface="ヒラギノ角ゴ ProN W3" pitchFamily="34" charset="-128"/>
              </a:rPr>
              <a:t>競争の均衡</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→国家に対する具体的なイメージがある</a:t>
            </a: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i="1" dirty="0" smtClean="0">
                <a:latin typeface="ヒラギノ角ゴ ProN W3" pitchFamily="34" charset="-128"/>
                <a:ea typeface="ヒラギノ角ゴ ProN W3" pitchFamily="34" charset="-128"/>
              </a:rPr>
              <a:t>「</a:t>
            </a:r>
            <a:r>
              <a:rPr lang="ja-JP" altLang="en-US" sz="2000" b="0" i="1" dirty="0">
                <a:latin typeface="ヒラギノ角ゴ ProN W3" pitchFamily="34" charset="-128"/>
                <a:ea typeface="ヒラギノ角ゴ ProN W3" pitchFamily="34" charset="-128"/>
              </a:rPr>
              <a:t>ベントレーとは違うんです</a:t>
            </a:r>
            <a:r>
              <a:rPr lang="ja-JP" altLang="en-US" sz="2000" b="0" i="1" dirty="0" smtClean="0">
                <a:latin typeface="ヒラギノ角ゴ ProN W3" pitchFamily="34" charset="-128"/>
                <a:ea typeface="ヒラギノ角ゴ ProN W3" pitchFamily="34" charset="-128"/>
              </a:rPr>
              <a:t>！」</a:t>
            </a:r>
            <a:endParaRPr lang="en-US" altLang="ja-JP" sz="2000" b="0" i="1" dirty="0" smtClean="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11019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latin typeface="ヒラギノ角ゴ ProN W6" pitchFamily="34" charset="-128"/>
                <a:ea typeface="ヒラギノ角ゴ ProN W6" pitchFamily="34" charset="-128"/>
              </a:rPr>
              <a:t>トルーマン</a:t>
            </a:r>
            <a:r>
              <a:rPr lang="en-US" altLang="ja-JP" dirty="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r>
              <a:rPr lang="en-US" altLang="ja-JP" sz="2000" b="0" dirty="0" smtClean="0">
                <a:latin typeface="ヒラギノ角ゴ ProN W3" pitchFamily="34" charset="-128"/>
                <a:ea typeface="ヒラギノ角ゴ ProN W3" pitchFamily="34" charset="-128"/>
              </a:rPr>
              <a:t>“The Governmental Process”, 1956</a:t>
            </a: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集団に関しては楽観的</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・産業化社会では</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人は</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一つでなく複数の団体に属するのが普通</a:t>
            </a: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→自分</a:t>
            </a:r>
            <a:r>
              <a:rPr lang="ja-JP" altLang="en-US" sz="2000" b="0" dirty="0">
                <a:latin typeface="ヒラギノ角ゴ ProN W3" pitchFamily="34" charset="-128"/>
                <a:ea typeface="ヒラギノ角ゴ ProN W3" pitchFamily="34" charset="-128"/>
              </a:rPr>
              <a:t>が所属</a:t>
            </a:r>
            <a:r>
              <a:rPr lang="ja-JP" altLang="en-US" sz="2000" b="0" dirty="0" smtClean="0">
                <a:latin typeface="ヒラギノ角ゴ ProN W3" pitchFamily="34" charset="-128"/>
                <a:ea typeface="ヒラギノ角ゴ ProN W3" pitchFamily="34" charset="-128"/>
              </a:rPr>
              <a:t>する</a:t>
            </a:r>
            <a:r>
              <a:rPr lang="ja-JP" altLang="en-US" sz="2000" b="0" dirty="0">
                <a:latin typeface="ヒラギノ角ゴ ProN W3" pitchFamily="34" charset="-128"/>
                <a:ea typeface="ヒラギノ角ゴ ProN W3" pitchFamily="34" charset="-128"/>
              </a:rPr>
              <a:t>他の団体のことも</a:t>
            </a:r>
            <a:r>
              <a:rPr lang="ja-JP" altLang="en-US" sz="2000" b="0" dirty="0" smtClean="0">
                <a:latin typeface="ヒラギノ角ゴ ProN W3" pitchFamily="34" charset="-128"/>
                <a:ea typeface="ヒラギノ角ゴ ProN W3" pitchFamily="34" charset="-128"/>
              </a:rPr>
              <a:t>考えるだろう</a:t>
            </a:r>
            <a:endParaRPr lang="en-US" altLang="ja-JP" sz="2000" b="0" dirty="0" smtClean="0">
              <a:latin typeface="ヒラギノ角ゴ ProN W3" pitchFamily="34" charset="-128"/>
              <a:ea typeface="ヒラギノ角ゴ ProN W3" pitchFamily="34" charset="-128"/>
            </a:endParaRPr>
          </a:p>
          <a:p>
            <a:pPr algn="ct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32054836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latin typeface="ヒラギノ角ゴ ProN W6" pitchFamily="34" charset="-128"/>
                <a:ea typeface="ヒラギノ角ゴ ProN W6" pitchFamily="34" charset="-128"/>
              </a:rPr>
              <a:t>トルーマン</a:t>
            </a:r>
            <a:r>
              <a:rPr lang="en-US" altLang="ja-JP" dirty="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r>
              <a:rPr lang="en-US" altLang="ja-JP" sz="2000" b="0" dirty="0" smtClean="0">
                <a:latin typeface="ヒラギノ角ゴ ProN W3" pitchFamily="34" charset="-128"/>
                <a:ea typeface="ヒラギノ角ゴ ProN W3" pitchFamily="34" charset="-128"/>
              </a:rPr>
              <a:t>“The Governmental Process”, 1956</a:t>
            </a: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集団に関しては楽観的</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・人が様々な団体に属することで</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各団体の主張が緩和される</a:t>
            </a:r>
            <a:endParaRPr lang="en-US" altLang="ja-JP" sz="2000" b="0" dirty="0" smtClean="0">
              <a:latin typeface="ヒラギノ角ゴ ProN W3" pitchFamily="34" charset="-128"/>
              <a:ea typeface="ヒラギノ角ゴ ProN W3" pitchFamily="34" charset="-128"/>
            </a:endParaRPr>
          </a:p>
          <a:p>
            <a:pPr algn="ctr"/>
            <a:endParaRPr kumimoji="1"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→交渉による合意形成が容易に</a:t>
            </a: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→団体間の競争が健全化</a:t>
            </a: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72342098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FF0000"/>
                </a:solidFill>
                <a:latin typeface="ヒラギノ角ゴ ProN W6" pitchFamily="34" charset="-128"/>
                <a:ea typeface="ヒラギノ角ゴ ProN W6" pitchFamily="34" charset="-128"/>
              </a:rPr>
              <a:t>トルーマン</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r>
              <a:rPr lang="en-US" altLang="ja-JP" sz="2000" b="0" dirty="0" smtClean="0">
                <a:latin typeface="ヒラギノ角ゴ ProN W3" pitchFamily="34" charset="-128"/>
                <a:ea typeface="ヒラギノ角ゴ ProN W3" pitchFamily="34" charset="-128"/>
              </a:rPr>
              <a:t>“The Governmental Process”, 1956</a:t>
            </a:r>
          </a:p>
          <a:p>
            <a:pPr algn="ct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利益団体形成の要因</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・社会の複雑化</a:t>
            </a:r>
            <a:endParaRPr kumimoji="1"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kumimoji="1" lang="ja-JP" altLang="en-US" sz="2000" b="0" dirty="0" smtClean="0">
                <a:latin typeface="ヒラギノ角ゴ ProN W3" pitchFamily="34" charset="-128"/>
                <a:ea typeface="ヒラギノ角ゴ ProN W3" pitchFamily="34" charset="-128"/>
              </a:rPr>
              <a:t>・攪乱要因の存在</a:t>
            </a:r>
            <a:endParaRPr kumimoji="1"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→社会変動により被害を受ける人がいること</a:t>
            </a:r>
            <a:endParaRPr kumimoji="1"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74212230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ja-JP" dirty="0">
                <a:solidFill>
                  <a:srgbClr val="FF0000"/>
                </a:solidFill>
                <a:latin typeface="ヒラギノ角ゴ ProN W6" pitchFamily="34" charset="-128"/>
                <a:ea typeface="ヒラギノ角ゴ ProN W6" pitchFamily="34" charset="-128"/>
              </a:rPr>
              <a:t>オルソン</a:t>
            </a:r>
            <a:r>
              <a:rPr lang="en-US" altLang="ja-JP" dirty="0">
                <a:solidFill>
                  <a:srgbClr val="FF0000"/>
                </a:solidFill>
                <a:latin typeface="ヒラギノ角ゴ ProN W6" pitchFamily="34" charset="-128"/>
                <a:ea typeface="ヒラギノ角ゴ ProN W6" pitchFamily="34" charset="-128"/>
              </a:rPr>
              <a:t> </a:t>
            </a:r>
            <a:r>
              <a:rPr lang="ja-JP" altLang="ja-JP" dirty="0">
                <a:solidFill>
                  <a:srgbClr val="000000"/>
                </a:solidFill>
                <a:latin typeface="ヒラギノ角ゴ ProN W6" pitchFamily="34" charset="-128"/>
                <a:ea typeface="ヒラギノ角ゴ ProN W6" pitchFamily="34" charset="-128"/>
              </a:rPr>
              <a:t>「集合行為論</a:t>
            </a:r>
            <a:r>
              <a:rPr lang="en-US" altLang="ja-JP" dirty="0">
                <a:solidFill>
                  <a:srgbClr val="000000"/>
                </a:solidFill>
                <a:latin typeface="ヒラギノ角ゴ ProN W6" pitchFamily="34" charset="-128"/>
                <a:ea typeface="ヒラギノ角ゴ ProN W6" pitchFamily="34" charset="-128"/>
              </a:rPr>
              <a:t>―</a:t>
            </a:r>
            <a:r>
              <a:rPr lang="ja-JP" altLang="ja-JP" dirty="0">
                <a:solidFill>
                  <a:srgbClr val="000000"/>
                </a:solidFill>
                <a:latin typeface="ヒラギノ角ゴ ProN W6" pitchFamily="34" charset="-128"/>
                <a:ea typeface="ヒラギノ角ゴ ProN W6" pitchFamily="34" charset="-128"/>
              </a:rPr>
              <a:t>公共財と集団理論</a:t>
            </a:r>
            <a:r>
              <a:rPr lang="ja-JP" altLang="ja-JP" dirty="0" smtClean="0">
                <a:solidFill>
                  <a:srgbClr val="000000"/>
                </a:solidFill>
                <a:latin typeface="ヒラギノ角ゴ ProN W6" pitchFamily="34" charset="-128"/>
                <a:ea typeface="ヒラギノ角ゴ ProN W6" pitchFamily="34" charset="-128"/>
              </a:rPr>
              <a:t>」</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団体</a:t>
            </a:r>
            <a:r>
              <a:rPr lang="ja-JP" altLang="en-US" sz="2000" b="0" dirty="0">
                <a:latin typeface="ヒラギノ角ゴ ProN W3" pitchFamily="34" charset="-128"/>
                <a:ea typeface="ヒラギノ角ゴ ProN W3" pitchFamily="34" charset="-128"/>
              </a:rPr>
              <a:t>の政治活動にはコストがかかる</a:t>
            </a:r>
          </a:p>
          <a:p>
            <a:pPr algn="ctr"/>
            <a:r>
              <a:rPr lang="ja-JP" altLang="en-US" sz="2400" b="0" i="1" dirty="0">
                <a:latin typeface="ヒラギノ明朝 ProN W6" pitchFamily="18" charset="-128"/>
                <a:ea typeface="ヒラギノ明朝 ProN W6" pitchFamily="18" charset="-128"/>
              </a:rPr>
              <a:t>＝カネが要る！</a:t>
            </a:r>
          </a:p>
          <a:p>
            <a:pPr algn="ctr"/>
            <a:r>
              <a:rPr lang="ja-JP" altLang="en-US" sz="2000" b="0" dirty="0">
                <a:latin typeface="ヒラギノ角ゴ ProN W3" pitchFamily="34" charset="-128"/>
                <a:ea typeface="ヒラギノ角ゴ ProN W3" pitchFamily="34" charset="-128"/>
              </a:rPr>
              <a:t>一般人はカネがかかるのは嫌</a:t>
            </a: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では</a:t>
            </a:r>
            <a:r>
              <a:rPr lang="ja-JP" altLang="en-US" sz="2000" b="0" dirty="0">
                <a:latin typeface="ヒラギノ角ゴ ProN W3" pitchFamily="34" charset="-128"/>
                <a:ea typeface="ヒラギノ角ゴ ProN W3" pitchFamily="34" charset="-128"/>
              </a:rPr>
              <a:t>どうする？</a:t>
            </a:r>
          </a:p>
        </p:txBody>
      </p:sp>
    </p:spTree>
    <p:extLst>
      <p:ext uri="{BB962C8B-B14F-4D97-AF65-F5344CB8AC3E}">
        <p14:creationId xmlns:p14="http://schemas.microsoft.com/office/powerpoint/2010/main" xmlns="" val="2025050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2" presetClass="entr" presetSubtype="8" fill="hold" nodeType="afterEffect">
                                  <p:stCondLst>
                                    <p:cond delay="500"/>
                                  </p:stCondLst>
                                  <p:childTnLst>
                                    <p:set>
                                      <p:cBhvr>
                                        <p:cTn id="13" dur="1" fill="hold">
                                          <p:stCondLst>
                                            <p:cond delay="0"/>
                                          </p:stCondLst>
                                        </p:cTn>
                                        <p:tgtEl>
                                          <p:spTgt spid="11">
                                            <p:txEl>
                                              <p:pRg st="3" end="3"/>
                                            </p:txEl>
                                          </p:spTgt>
                                        </p:tgtEl>
                                        <p:attrNameLst>
                                          <p:attrName>style.visibility</p:attrName>
                                        </p:attrNameLst>
                                      </p:cBhvr>
                                      <p:to>
                                        <p:strVal val="visible"/>
                                      </p:to>
                                    </p:set>
                                    <p:anim calcmode="lin" valueType="num">
                                      <p:cBhvr additive="base">
                                        <p:cTn id="14" dur="500" fill="hold"/>
                                        <p:tgtEl>
                                          <p:spTgt spid="11">
                                            <p:txEl>
                                              <p:pRg st="3" end="3"/>
                                            </p:tx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11">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ja-JP" dirty="0">
                <a:solidFill>
                  <a:srgbClr val="FF0000"/>
                </a:solidFill>
                <a:latin typeface="ヒラギノ角ゴ ProN W6" pitchFamily="34" charset="-128"/>
                <a:ea typeface="ヒラギノ角ゴ ProN W6" pitchFamily="34" charset="-128"/>
              </a:rPr>
              <a:t>オルソン</a:t>
            </a:r>
            <a:r>
              <a:rPr lang="en-US" altLang="ja-JP" dirty="0">
                <a:solidFill>
                  <a:srgbClr val="FF0000"/>
                </a:solidFill>
                <a:latin typeface="ヒラギノ角ゴ ProN W6" pitchFamily="34" charset="-128"/>
                <a:ea typeface="ヒラギノ角ゴ ProN W6" pitchFamily="34" charset="-128"/>
              </a:rPr>
              <a:t> </a:t>
            </a:r>
            <a:r>
              <a:rPr lang="ja-JP" altLang="ja-JP" dirty="0">
                <a:solidFill>
                  <a:srgbClr val="000000"/>
                </a:solidFill>
                <a:latin typeface="ヒラギノ角ゴ ProN W6" pitchFamily="34" charset="-128"/>
                <a:ea typeface="ヒラギノ角ゴ ProN W6" pitchFamily="34" charset="-128"/>
              </a:rPr>
              <a:t>「集合行為論</a:t>
            </a:r>
            <a:r>
              <a:rPr lang="en-US" altLang="ja-JP" dirty="0">
                <a:solidFill>
                  <a:srgbClr val="000000"/>
                </a:solidFill>
                <a:latin typeface="ヒラギノ角ゴ ProN W6" pitchFamily="34" charset="-128"/>
                <a:ea typeface="ヒラギノ角ゴ ProN W6" pitchFamily="34" charset="-128"/>
              </a:rPr>
              <a:t>―</a:t>
            </a:r>
            <a:r>
              <a:rPr lang="ja-JP" altLang="ja-JP" dirty="0">
                <a:solidFill>
                  <a:srgbClr val="000000"/>
                </a:solidFill>
                <a:latin typeface="ヒラギノ角ゴ ProN W6" pitchFamily="34" charset="-128"/>
                <a:ea typeface="ヒラギノ角ゴ ProN W6" pitchFamily="34" charset="-128"/>
              </a:rPr>
              <a:t>公共財と集団理論</a:t>
            </a:r>
            <a:r>
              <a:rPr lang="ja-JP" altLang="ja-JP" dirty="0" smtClean="0">
                <a:solidFill>
                  <a:srgbClr val="000000"/>
                </a:solidFill>
                <a:latin typeface="ヒラギノ角ゴ ProN W6" pitchFamily="34" charset="-128"/>
                <a:ea typeface="ヒラギノ角ゴ ProN W6" pitchFamily="34" charset="-128"/>
              </a:rPr>
              <a:t>」</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r>
              <a:rPr lang="ja-JP" altLang="en-US" sz="2000" b="0" dirty="0" smtClean="0">
                <a:latin typeface="ヒラギノ角ゴ ProN W3" pitchFamily="34" charset="-128"/>
                <a:ea typeface="ヒラギノ角ゴ ProN W3" pitchFamily="34" charset="-128"/>
              </a:rPr>
              <a:t>自分が資金も時間も使わず</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他人</a:t>
            </a:r>
            <a:r>
              <a:rPr lang="ja-JP" altLang="en-US" sz="2000" b="0" dirty="0" smtClean="0">
                <a:latin typeface="ヒラギノ角ゴ ProN W3" pitchFamily="34" charset="-128"/>
                <a:ea typeface="ヒラギノ角ゴ ProN W3" pitchFamily="34" charset="-128"/>
              </a:rPr>
              <a:t>が</a:t>
            </a:r>
            <a:r>
              <a:rPr lang="ja-JP" altLang="en-US" sz="2000" b="0" dirty="0">
                <a:latin typeface="ヒラギノ角ゴ ProN W3" pitchFamily="34" charset="-128"/>
                <a:ea typeface="ヒラギノ角ゴ ProN W3" pitchFamily="34" charset="-128"/>
              </a:rPr>
              <a:t>政策を実現</a:t>
            </a:r>
            <a:r>
              <a:rPr lang="ja-JP" altLang="en-US" sz="2000" b="0" dirty="0" smtClean="0">
                <a:latin typeface="ヒラギノ角ゴ ProN W3" pitchFamily="34" charset="-128"/>
                <a:ea typeface="ヒラギノ角ゴ ProN W3" pitchFamily="34" charset="-128"/>
              </a:rPr>
              <a:t>してくれるのが</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いちばん</a:t>
            </a:r>
            <a:r>
              <a:rPr lang="ja-JP" altLang="en-US" sz="2000" b="0" dirty="0" smtClean="0">
                <a:latin typeface="ヒラギノ角ゴ ProN W3" pitchFamily="34" charset="-128"/>
                <a:ea typeface="ヒラギノ角ゴ ProN W3" pitchFamily="34" charset="-128"/>
              </a:rPr>
              <a:t>おいしい</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（経済学的「合理的選択」）</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6" pitchFamily="34" charset="-128"/>
                <a:ea typeface="ヒラギノ角ゴ ProN W6" pitchFamily="34" charset="-128"/>
              </a:rPr>
              <a:t>ただ乗り（フリーライダー）問題</a:t>
            </a:r>
            <a:endParaRPr lang="en-US" altLang="ja-JP" sz="2000" b="0" dirty="0" smtClean="0">
              <a:latin typeface="ヒラギノ角ゴ ProN W6" pitchFamily="34" charset="-128"/>
              <a:ea typeface="ヒラギノ角ゴ ProN W6"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→みんながこんなことばっかり考えてると</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いつまでたって</a:t>
            </a:r>
            <a:r>
              <a:rPr lang="ja-JP" altLang="en-US" sz="2000" b="0" dirty="0" smtClean="0">
                <a:latin typeface="ヒラギノ角ゴ ProN W3" pitchFamily="34" charset="-128"/>
                <a:ea typeface="ヒラギノ角ゴ ProN W3" pitchFamily="34" charset="-128"/>
              </a:rPr>
              <a:t>も</a:t>
            </a:r>
            <a:r>
              <a:rPr lang="ja-JP" altLang="en-US" sz="2000" b="0" dirty="0">
                <a:latin typeface="ヒラギノ角ゴ ProN W3" pitchFamily="34" charset="-128"/>
                <a:ea typeface="ヒラギノ角ゴ ProN W3" pitchFamily="34" charset="-128"/>
              </a:rPr>
              <a:t>政策</a:t>
            </a:r>
            <a:r>
              <a:rPr lang="ja-JP" altLang="en-US" sz="2000" b="0" dirty="0" smtClean="0">
                <a:latin typeface="ヒラギノ角ゴ ProN W3" pitchFamily="34" charset="-128"/>
                <a:ea typeface="ヒラギノ角ゴ ProN W3" pitchFamily="34" charset="-128"/>
              </a:rPr>
              <a:t>は</a:t>
            </a:r>
            <a:r>
              <a:rPr lang="ja-JP" altLang="en-US" sz="2000" b="0" dirty="0">
                <a:latin typeface="ヒラギノ角ゴ ProN W3" pitchFamily="34" charset="-128"/>
                <a:ea typeface="ヒラギノ角ゴ ProN W3" pitchFamily="34" charset="-128"/>
              </a:rPr>
              <a:t>実現できない</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26105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500"/>
                                  </p:stCondLst>
                                  <p:childTnLst>
                                    <p:set>
                                      <p:cBhvr>
                                        <p:cTn id="6" dur="1" fill="hold">
                                          <p:stCondLst>
                                            <p:cond delay="0"/>
                                          </p:stCondLst>
                                        </p:cTn>
                                        <p:tgtEl>
                                          <p:spTgt spid="11">
                                            <p:txEl>
                                              <p:pRg st="5" end="5"/>
                                            </p:txEl>
                                          </p:spTgt>
                                        </p:tgtEl>
                                        <p:attrNameLst>
                                          <p:attrName>style.visibility</p:attrName>
                                        </p:attrNameLst>
                                      </p:cBhvr>
                                      <p:to>
                                        <p:strVal val="visible"/>
                                      </p:to>
                                    </p:set>
                                    <p:anim calcmode="lin" valueType="num">
                                      <p:cBhvr>
                                        <p:cTn id="7" dur="1000" fill="hold"/>
                                        <p:tgtEl>
                                          <p:spTgt spid="11">
                                            <p:txEl>
                                              <p:pRg st="5" end="5"/>
                                            </p:txEl>
                                          </p:spTgt>
                                        </p:tgtEl>
                                        <p:attrNameLst>
                                          <p:attrName>ppt_w</p:attrName>
                                        </p:attrNameLst>
                                      </p:cBhvr>
                                      <p:tavLst>
                                        <p:tav tm="0">
                                          <p:val>
                                            <p:fltVal val="0"/>
                                          </p:val>
                                        </p:tav>
                                        <p:tav tm="100000">
                                          <p:val>
                                            <p:strVal val="#ppt_w"/>
                                          </p:val>
                                        </p:tav>
                                      </p:tavLst>
                                    </p:anim>
                                    <p:anim calcmode="lin" valueType="num">
                                      <p:cBhvr>
                                        <p:cTn id="8" dur="1000" fill="hold"/>
                                        <p:tgtEl>
                                          <p:spTgt spid="11">
                                            <p:txEl>
                                              <p:pRg st="5" end="5"/>
                                            </p:txEl>
                                          </p:spTgt>
                                        </p:tgtEl>
                                        <p:attrNameLst>
                                          <p:attrName>ppt_h</p:attrName>
                                        </p:attrNameLst>
                                      </p:cBhvr>
                                      <p:tavLst>
                                        <p:tav tm="0">
                                          <p:val>
                                            <p:fltVal val="0"/>
                                          </p:val>
                                        </p:tav>
                                        <p:tav tm="100000">
                                          <p:val>
                                            <p:strVal val="#ppt_h"/>
                                          </p:val>
                                        </p:tav>
                                      </p:tavLst>
                                    </p:anim>
                                    <p:anim calcmode="lin" valueType="num">
                                      <p:cBhvr>
                                        <p:cTn id="9" dur="1000" fill="hold"/>
                                        <p:tgtEl>
                                          <p:spTgt spid="11">
                                            <p:txEl>
                                              <p:pRg st="5" end="5"/>
                                            </p:txEl>
                                          </p:spTgt>
                                        </p:tgtEl>
                                        <p:attrNameLst>
                                          <p:attrName>style.rotation</p:attrName>
                                        </p:attrNameLst>
                                      </p:cBhvr>
                                      <p:tavLst>
                                        <p:tav tm="0">
                                          <p:val>
                                            <p:fltVal val="90"/>
                                          </p:val>
                                        </p:tav>
                                        <p:tav tm="100000">
                                          <p:val>
                                            <p:fltVal val="0"/>
                                          </p:val>
                                        </p:tav>
                                      </p:tavLst>
                                    </p:anim>
                                    <p:animEffect transition="in" filter="fade">
                                      <p:cBhvr>
                                        <p:cTn id="10" dur="10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リプセット</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p:txBody>
          <a:bodyPr>
            <a:normAutofit/>
          </a:bodyPr>
          <a:lstStyle/>
          <a:p>
            <a:pPr algn="ctr"/>
            <a:r>
              <a:rPr kumimoji="1" lang="ja-JP" altLang="en-US" sz="2000" b="0" dirty="0" smtClean="0">
                <a:latin typeface="ヒラギノ角ゴ ProN W3" pitchFamily="34" charset="-128"/>
                <a:ea typeface="ヒラギノ角ゴ ProN W3" pitchFamily="34" charset="-128"/>
              </a:rPr>
              <a:t>その理由は</a:t>
            </a:r>
            <a:r>
              <a:rPr kumimoji="1" lang="en-US" altLang="ja-JP" sz="2000" b="0" dirty="0" smtClean="0">
                <a:latin typeface="ヒラギノ角ゴ ProN W3" pitchFamily="34" charset="-128"/>
                <a:ea typeface="ヒラギノ角ゴ ProN W3" pitchFamily="34" charset="-128"/>
              </a:rPr>
              <a:t>…</a:t>
            </a: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kumimoji="1" lang="ja-JP" altLang="en-US" sz="3200" b="0" dirty="0" smtClean="0">
                <a:latin typeface="ヒラギノ角ゴ ProN W6" pitchFamily="34" charset="-128"/>
                <a:ea typeface="ヒラギノ角ゴ ProN W6" pitchFamily="34" charset="-128"/>
              </a:rPr>
              <a:t>・穏健政治の実現</a:t>
            </a:r>
            <a:endParaRPr kumimoji="1" lang="en-US" altLang="ja-JP" sz="3200" b="0" dirty="0" smtClean="0">
              <a:latin typeface="ヒラギノ角ゴ ProN W6" pitchFamily="34" charset="-128"/>
              <a:ea typeface="ヒラギノ角ゴ ProN W6" pitchFamily="34" charset="-128"/>
            </a:endParaRPr>
          </a:p>
          <a:p>
            <a:pPr algn="ctr"/>
            <a:r>
              <a:rPr lang="ja-JP" altLang="en-US" sz="3200" b="0" dirty="0" smtClean="0">
                <a:latin typeface="ヒラギノ角ゴ ProN W6" pitchFamily="34" charset="-128"/>
                <a:ea typeface="ヒラギノ角ゴ ProN W6" pitchFamily="34" charset="-128"/>
              </a:rPr>
              <a:t>・国民の政治参加</a:t>
            </a:r>
            <a:endParaRPr kumimoji="1" lang="ja-JP" altLang="en-US" sz="3200" b="0" dirty="0">
              <a:latin typeface="ヒラギノ角ゴ ProN W6" pitchFamily="34" charset="-128"/>
              <a:ea typeface="ヒラギノ角ゴ ProN W6" pitchFamily="34" charset="-128"/>
            </a:endParaRPr>
          </a:p>
        </p:txBody>
      </p:sp>
    </p:spTree>
    <p:extLst>
      <p:ext uri="{BB962C8B-B14F-4D97-AF65-F5344CB8AC3E}">
        <p14:creationId xmlns:p14="http://schemas.microsoft.com/office/powerpoint/2010/main" xmlns="" val="122384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50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anim calcmode="lin" valueType="num">
                                      <p:cBhvr>
                                        <p:cTn id="1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ja-JP" dirty="0">
                <a:solidFill>
                  <a:srgbClr val="FF0000"/>
                </a:solidFill>
                <a:latin typeface="ヒラギノ角ゴ ProN W6" pitchFamily="34" charset="-128"/>
                <a:ea typeface="ヒラギノ角ゴ ProN W6" pitchFamily="34" charset="-128"/>
              </a:rPr>
              <a:t>オルソン</a:t>
            </a:r>
            <a:r>
              <a:rPr lang="en-US" altLang="ja-JP" dirty="0">
                <a:solidFill>
                  <a:srgbClr val="FF0000"/>
                </a:solidFill>
                <a:latin typeface="ヒラギノ角ゴ ProN W6" pitchFamily="34" charset="-128"/>
                <a:ea typeface="ヒラギノ角ゴ ProN W6" pitchFamily="34" charset="-128"/>
              </a:rPr>
              <a:t> </a:t>
            </a:r>
            <a:r>
              <a:rPr lang="ja-JP" altLang="ja-JP" dirty="0">
                <a:solidFill>
                  <a:srgbClr val="000000"/>
                </a:solidFill>
                <a:latin typeface="ヒラギノ角ゴ ProN W6" pitchFamily="34" charset="-128"/>
                <a:ea typeface="ヒラギノ角ゴ ProN W6" pitchFamily="34" charset="-128"/>
              </a:rPr>
              <a:t>「集合行為論</a:t>
            </a:r>
            <a:r>
              <a:rPr lang="en-US" altLang="ja-JP" dirty="0">
                <a:solidFill>
                  <a:srgbClr val="000000"/>
                </a:solidFill>
                <a:latin typeface="ヒラギノ角ゴ ProN W6" pitchFamily="34" charset="-128"/>
                <a:ea typeface="ヒラギノ角ゴ ProN W6" pitchFamily="34" charset="-128"/>
              </a:rPr>
              <a:t>―</a:t>
            </a:r>
            <a:r>
              <a:rPr lang="ja-JP" altLang="ja-JP" dirty="0">
                <a:solidFill>
                  <a:srgbClr val="000000"/>
                </a:solidFill>
                <a:latin typeface="ヒラギノ角ゴ ProN W6" pitchFamily="34" charset="-128"/>
                <a:ea typeface="ヒラギノ角ゴ ProN W6" pitchFamily="34" charset="-128"/>
              </a:rPr>
              <a:t>公共財と集団理論</a:t>
            </a:r>
            <a:r>
              <a:rPr lang="ja-JP" altLang="ja-JP" dirty="0" smtClean="0">
                <a:solidFill>
                  <a:srgbClr val="000000"/>
                </a:solidFill>
                <a:latin typeface="ヒラギノ角ゴ ProN W6" pitchFamily="34" charset="-128"/>
                <a:ea typeface="ヒラギノ角ゴ ProN W6" pitchFamily="34" charset="-128"/>
              </a:rPr>
              <a:t>」</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帰結</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団体の結成のされやすさ</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少数</a:t>
            </a:r>
            <a:r>
              <a:rPr lang="ja-JP" altLang="en-US" sz="2000" b="0" dirty="0" smtClean="0">
                <a:latin typeface="ヒラギノ角ゴ ProN W3" pitchFamily="34" charset="-128"/>
                <a:ea typeface="ヒラギノ角ゴ ProN W3" pitchFamily="34" charset="-128"/>
              </a:rPr>
              <a:t>の利益になる＞＞</a:t>
            </a:r>
            <a:r>
              <a:rPr lang="ja-JP" altLang="en-US" sz="2000" b="0" dirty="0" smtClean="0">
                <a:latin typeface="ヒラギノ角ゴ ProN W6" pitchFamily="34" charset="-128"/>
                <a:ea typeface="ヒラギノ角ゴ ProN W6" pitchFamily="34" charset="-128"/>
              </a:rPr>
              <a:t>越えられない壁</a:t>
            </a:r>
            <a:r>
              <a:rPr lang="ja-JP" altLang="en-US" sz="2000" b="0" dirty="0" smtClean="0">
                <a:latin typeface="ヒラギノ角ゴ ProN W3" pitchFamily="34" charset="-128"/>
                <a:ea typeface="ヒラギノ角ゴ ProN W3" pitchFamily="34" charset="-128"/>
              </a:rPr>
              <a:t>＞＞みんなの利益になる</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2635812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ja-JP" dirty="0">
                <a:solidFill>
                  <a:srgbClr val="FF0000"/>
                </a:solidFill>
                <a:latin typeface="ヒラギノ角ゴ ProN W6" pitchFamily="34" charset="-128"/>
                <a:ea typeface="ヒラギノ角ゴ ProN W6" pitchFamily="34" charset="-128"/>
              </a:rPr>
              <a:t>オルソン</a:t>
            </a:r>
            <a:r>
              <a:rPr lang="en-US" altLang="ja-JP" dirty="0">
                <a:solidFill>
                  <a:srgbClr val="FF0000"/>
                </a:solidFill>
                <a:latin typeface="ヒラギノ角ゴ ProN W6" pitchFamily="34" charset="-128"/>
                <a:ea typeface="ヒラギノ角ゴ ProN W6" pitchFamily="34" charset="-128"/>
              </a:rPr>
              <a:t> </a:t>
            </a:r>
            <a:r>
              <a:rPr lang="ja-JP" altLang="ja-JP" dirty="0">
                <a:solidFill>
                  <a:srgbClr val="000000"/>
                </a:solidFill>
                <a:latin typeface="ヒラギノ角ゴ ProN W6" pitchFamily="34" charset="-128"/>
                <a:ea typeface="ヒラギノ角ゴ ProN W6" pitchFamily="34" charset="-128"/>
              </a:rPr>
              <a:t>「集合行為論</a:t>
            </a:r>
            <a:r>
              <a:rPr lang="en-US" altLang="ja-JP" dirty="0">
                <a:solidFill>
                  <a:srgbClr val="000000"/>
                </a:solidFill>
                <a:latin typeface="ヒラギノ角ゴ ProN W6" pitchFamily="34" charset="-128"/>
                <a:ea typeface="ヒラギノ角ゴ ProN W6" pitchFamily="34" charset="-128"/>
              </a:rPr>
              <a:t>―</a:t>
            </a:r>
            <a:r>
              <a:rPr lang="ja-JP" altLang="ja-JP" dirty="0">
                <a:solidFill>
                  <a:srgbClr val="000000"/>
                </a:solidFill>
                <a:latin typeface="ヒラギノ角ゴ ProN W6" pitchFamily="34" charset="-128"/>
                <a:ea typeface="ヒラギノ角ゴ ProN W6" pitchFamily="34" charset="-128"/>
              </a:rPr>
              <a:t>公共財と集団理論</a:t>
            </a:r>
            <a:r>
              <a:rPr lang="ja-JP" altLang="ja-JP" dirty="0" smtClean="0">
                <a:solidFill>
                  <a:srgbClr val="000000"/>
                </a:solidFill>
                <a:latin typeface="ヒラギノ角ゴ ProN W6" pitchFamily="34" charset="-128"/>
                <a:ea typeface="ヒラギノ角ゴ ProN W6" pitchFamily="34" charset="-128"/>
              </a:rPr>
              <a:t>」</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でもオルソンさん、</a:t>
            </a:r>
            <a:endParaRPr lang="en-US" altLang="ja-JP" sz="2000" b="0" dirty="0" smtClean="0">
              <a:latin typeface="ヒラギノ角ゴ ProN W3" pitchFamily="34" charset="-128"/>
              <a:ea typeface="ヒラギノ角ゴ ProN W3" pitchFamily="34" charset="-128"/>
            </a:endParaRPr>
          </a:p>
          <a:p>
            <a:pPr algn="ctr"/>
            <a:r>
              <a:rPr lang="ja-JP" altLang="en-US" sz="2000" b="0" dirty="0" err="1" smtClean="0">
                <a:latin typeface="ヒラギノ角ゴ ProN W3" pitchFamily="34" charset="-128"/>
                <a:ea typeface="ヒラギノ角ゴ ProN W3" pitchFamily="34" charset="-128"/>
              </a:rPr>
              <a:t>んなこた</a:t>
            </a:r>
            <a:r>
              <a:rPr lang="ja-JP" altLang="en-US" sz="2000" b="0" dirty="0" smtClean="0">
                <a:latin typeface="ヒラギノ角ゴ ProN W3" pitchFamily="34" charset="-128"/>
                <a:ea typeface="ヒラギノ角ゴ ProN W3" pitchFamily="34" charset="-128"/>
              </a:rPr>
              <a:t>お構いなしに</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色々</a:t>
            </a:r>
            <a:r>
              <a:rPr lang="ja-JP" altLang="en-US" sz="2000" b="0" dirty="0" smtClean="0">
                <a:latin typeface="ヒラギノ角ゴ ProN W3" pitchFamily="34" charset="-128"/>
                <a:ea typeface="ヒラギノ角ゴ ProN W3" pitchFamily="34" charset="-128"/>
              </a:rPr>
              <a:t>と</a:t>
            </a:r>
            <a:r>
              <a:rPr lang="ja-JP" altLang="en-US" sz="2000" b="0" dirty="0">
                <a:latin typeface="ヒラギノ角ゴ ProN W3" pitchFamily="34" charset="-128"/>
                <a:ea typeface="ヒラギノ角ゴ ProN W3" pitchFamily="34" charset="-128"/>
              </a:rPr>
              <a:t>団体</a:t>
            </a:r>
            <a:r>
              <a:rPr lang="ja-JP" altLang="en-US" sz="2000" b="0" dirty="0" smtClean="0">
                <a:latin typeface="ヒラギノ角ゴ ProN W3" pitchFamily="34" charset="-128"/>
                <a:ea typeface="ヒラギノ角ゴ ProN W3" pitchFamily="34" charset="-128"/>
              </a:rPr>
              <a:t>が</a:t>
            </a:r>
            <a:r>
              <a:rPr lang="ja-JP" altLang="en-US" sz="2000" b="0" dirty="0">
                <a:latin typeface="ヒラギノ角ゴ ProN W3" pitchFamily="34" charset="-128"/>
                <a:ea typeface="ヒラギノ角ゴ ProN W3" pitchFamily="34" charset="-128"/>
              </a:rPr>
              <a:t>設立されて</a:t>
            </a:r>
            <a:r>
              <a:rPr lang="ja-JP" altLang="en-US" sz="2000" b="0" dirty="0" smtClean="0">
                <a:latin typeface="ヒラギノ角ゴ ProN W3" pitchFamily="34" charset="-128"/>
                <a:ea typeface="ヒラギノ角ゴ ProN W3" pitchFamily="34" charset="-128"/>
              </a:rPr>
              <a:t>は</a:t>
            </a:r>
            <a:r>
              <a:rPr lang="ja-JP" altLang="en-US" sz="2000" b="0" dirty="0">
                <a:latin typeface="ヒラギノ角ゴ ProN W3" pitchFamily="34" charset="-128"/>
                <a:ea typeface="ヒラギノ角ゴ ProN W3" pitchFamily="34" charset="-128"/>
              </a:rPr>
              <a:t>いません</a:t>
            </a:r>
            <a:r>
              <a:rPr lang="ja-JP" altLang="en-US" sz="2000" b="0" dirty="0" smtClean="0">
                <a:latin typeface="ヒラギノ角ゴ ProN W3" pitchFamily="34" charset="-128"/>
                <a:ea typeface="ヒラギノ角ゴ ProN W3" pitchFamily="34" charset="-128"/>
              </a:rPr>
              <a:t>か？</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→そのからくりとは！？</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1859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11">
                                            <p:txEl>
                                              <p:pRg st="6" end="6"/>
                                            </p:txEl>
                                          </p:spTgt>
                                        </p:tgtEl>
                                        <p:attrNameLst>
                                          <p:attrName>style.visibility</p:attrName>
                                        </p:attrNameLst>
                                      </p:cBhvr>
                                      <p:to>
                                        <p:strVal val="visible"/>
                                      </p:to>
                                    </p:set>
                                    <p:anim calcmode="lin" valueType="num">
                                      <p:cBhvr additive="base">
                                        <p:cTn id="7" dur="1500" fill="hold"/>
                                        <p:tgtEl>
                                          <p:spTgt spid="11">
                                            <p:txEl>
                                              <p:pRg st="6" end="6"/>
                                            </p:txEl>
                                          </p:spTgt>
                                        </p:tgtEl>
                                        <p:attrNameLst>
                                          <p:attrName>ppt_x</p:attrName>
                                        </p:attrNameLst>
                                      </p:cBhvr>
                                      <p:tavLst>
                                        <p:tav tm="0">
                                          <p:val>
                                            <p:strVal val="0-#ppt_w/2"/>
                                          </p:val>
                                        </p:tav>
                                        <p:tav tm="100000">
                                          <p:val>
                                            <p:strVal val="#ppt_x"/>
                                          </p:val>
                                        </p:tav>
                                      </p:tavLst>
                                    </p:anim>
                                    <p:anim calcmode="lin" valueType="num">
                                      <p:cBhvr additive="base">
                                        <p:cTn id="8" dur="1500" fill="hold"/>
                                        <p:tgtEl>
                                          <p:spTgt spid="11">
                                            <p:txEl>
                                              <p:pRg st="6" end="6"/>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xit" presetSubtype="2" fill="hold" nodeType="afterEffect">
                                  <p:stCondLst>
                                    <p:cond delay="0"/>
                                  </p:stCondLst>
                                  <p:childTnLst>
                                    <p:anim calcmode="lin" valueType="num">
                                      <p:cBhvr additive="base">
                                        <p:cTn id="11" dur="2000"/>
                                        <p:tgtEl>
                                          <p:spTgt spid="11">
                                            <p:txEl>
                                              <p:pRg st="6" end="6"/>
                                            </p:txEl>
                                          </p:spTgt>
                                        </p:tgtEl>
                                        <p:attrNameLst>
                                          <p:attrName>ppt_x</p:attrName>
                                        </p:attrNameLst>
                                      </p:cBhvr>
                                      <p:tavLst>
                                        <p:tav tm="0">
                                          <p:val>
                                            <p:strVal val="ppt_x"/>
                                          </p:val>
                                        </p:tav>
                                        <p:tav tm="100000">
                                          <p:val>
                                            <p:strVal val="1+ppt_w/2"/>
                                          </p:val>
                                        </p:tav>
                                      </p:tavLst>
                                    </p:anim>
                                    <p:anim calcmode="lin" valueType="num">
                                      <p:cBhvr additive="base">
                                        <p:cTn id="12" dur="2000"/>
                                        <p:tgtEl>
                                          <p:spTgt spid="11">
                                            <p:txEl>
                                              <p:pRg st="6" end="6"/>
                                            </p:txEl>
                                          </p:spTgt>
                                        </p:tgtEl>
                                        <p:attrNameLst>
                                          <p:attrName>ppt_y</p:attrName>
                                        </p:attrNameLst>
                                      </p:cBhvr>
                                      <p:tavLst>
                                        <p:tav tm="0">
                                          <p:val>
                                            <p:strVal val="ppt_y"/>
                                          </p:val>
                                        </p:tav>
                                        <p:tav tm="100000">
                                          <p:val>
                                            <p:strVal val="ppt_y"/>
                                          </p:val>
                                        </p:tav>
                                      </p:tavLst>
                                    </p:anim>
                                    <p:set>
                                      <p:cBhvr>
                                        <p:cTn id="13" dur="1" fill="hold">
                                          <p:stCondLst>
                                            <p:cond delay="1999"/>
                                          </p:stCondLst>
                                        </p:cTn>
                                        <p:tgtEl>
                                          <p:spTgt spid="11">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ja-JP" dirty="0">
                <a:solidFill>
                  <a:srgbClr val="FF0000"/>
                </a:solidFill>
                <a:latin typeface="ヒラギノ角ゴ ProN W6" pitchFamily="34" charset="-128"/>
                <a:ea typeface="ヒラギノ角ゴ ProN W6" pitchFamily="34" charset="-128"/>
              </a:rPr>
              <a:t>オルソン</a:t>
            </a:r>
            <a:r>
              <a:rPr lang="en-US" altLang="ja-JP" dirty="0">
                <a:solidFill>
                  <a:srgbClr val="FF0000"/>
                </a:solidFill>
                <a:latin typeface="ヒラギノ角ゴ ProN W6" pitchFamily="34" charset="-128"/>
                <a:ea typeface="ヒラギノ角ゴ ProN W6" pitchFamily="34" charset="-128"/>
              </a:rPr>
              <a:t> </a:t>
            </a:r>
            <a:r>
              <a:rPr lang="ja-JP" altLang="ja-JP" dirty="0">
                <a:solidFill>
                  <a:srgbClr val="000000"/>
                </a:solidFill>
                <a:latin typeface="ヒラギノ角ゴ ProN W6" pitchFamily="34" charset="-128"/>
                <a:ea typeface="ヒラギノ角ゴ ProN W6" pitchFamily="34" charset="-128"/>
              </a:rPr>
              <a:t>「集合行為論</a:t>
            </a:r>
            <a:r>
              <a:rPr lang="en-US" altLang="ja-JP" dirty="0">
                <a:solidFill>
                  <a:srgbClr val="000000"/>
                </a:solidFill>
                <a:latin typeface="ヒラギノ角ゴ ProN W6" pitchFamily="34" charset="-128"/>
                <a:ea typeface="ヒラギノ角ゴ ProN W6" pitchFamily="34" charset="-128"/>
              </a:rPr>
              <a:t>―</a:t>
            </a:r>
            <a:r>
              <a:rPr lang="ja-JP" altLang="ja-JP" dirty="0">
                <a:solidFill>
                  <a:srgbClr val="000000"/>
                </a:solidFill>
                <a:latin typeface="ヒラギノ角ゴ ProN W6" pitchFamily="34" charset="-128"/>
                <a:ea typeface="ヒラギノ角ゴ ProN W6" pitchFamily="34" charset="-128"/>
              </a:rPr>
              <a:t>公共財と集団理論</a:t>
            </a:r>
            <a:r>
              <a:rPr lang="ja-JP" altLang="ja-JP" dirty="0" smtClean="0">
                <a:solidFill>
                  <a:srgbClr val="000000"/>
                </a:solidFill>
                <a:latin typeface="ヒラギノ角ゴ ProN W6" pitchFamily="34" charset="-128"/>
                <a:ea typeface="ヒラギノ角ゴ ProN W6" pitchFamily="34" charset="-128"/>
              </a:rPr>
              <a:t>」</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r>
              <a:rPr lang="ja-JP" altLang="en-US" sz="2000" b="0" dirty="0" smtClean="0">
                <a:latin typeface="ヒラギノ角ゴ ProN W3" pitchFamily="34" charset="-128"/>
                <a:ea typeface="ヒラギノ角ゴ ProN W3" pitchFamily="34" charset="-128"/>
              </a:rPr>
              <a:t>・参加とコスト負担を強制する仕組み </a:t>
            </a:r>
            <a:r>
              <a:rPr lang="en-US" altLang="ja-JP" sz="2000" b="0" dirty="0" smtClean="0">
                <a:latin typeface="ヒラギノ角ゴ ProN W3" pitchFamily="34" charset="-128"/>
                <a:ea typeface="ヒラギノ角ゴ ProN W3" pitchFamily="34" charset="-128"/>
              </a:rPr>
              <a:t>“Closed-Shop System”</a:t>
            </a:r>
          </a:p>
          <a:p>
            <a:pPr algn="just"/>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弁護士会、欧州の労組など</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r>
              <a:rPr lang="ja-JP" altLang="en-US" sz="2000" b="0" dirty="0" smtClean="0">
                <a:latin typeface="ヒラギノ角ゴ ProN W3" pitchFamily="34" charset="-128"/>
                <a:ea typeface="ヒラギノ角ゴ ProN W3" pitchFamily="34" charset="-128"/>
              </a:rPr>
              <a:t>・選択的要因</a:t>
            </a:r>
            <a:endParaRPr lang="en-US" altLang="ja-JP" sz="2000" b="0" dirty="0" smtClean="0">
              <a:latin typeface="ヒラギノ角ゴ ProN W3" pitchFamily="34" charset="-128"/>
              <a:ea typeface="ヒラギノ角ゴ ProN W3" pitchFamily="34" charset="-128"/>
            </a:endParaRPr>
          </a:p>
          <a:p>
            <a:r>
              <a:rPr lang="ja-JP" altLang="en-US" sz="2000" b="0" dirty="0">
                <a:latin typeface="ヒラギノ角ゴ ProN W3" pitchFamily="34" charset="-128"/>
                <a:ea typeface="ヒラギノ角ゴ ProN W3" pitchFamily="34" charset="-128"/>
              </a:rPr>
              <a:t>　</a:t>
            </a:r>
            <a:r>
              <a:rPr lang="ja-JP" altLang="en-US" sz="2000" b="0" dirty="0" smtClean="0">
                <a:latin typeface="ヒラギノ角ゴ ProN W3" pitchFamily="34" charset="-128"/>
                <a:ea typeface="ヒラギノ角ゴ ProN W3" pitchFamily="34" charset="-128"/>
              </a:rPr>
              <a:t>　ようは釣り餌</a:t>
            </a:r>
            <a:endParaRPr lang="en-US" altLang="ja-JP" sz="2000" b="0" dirty="0" smtClean="0">
              <a:latin typeface="ヒラギノ角ゴ ProN W3" pitchFamily="34" charset="-128"/>
              <a:ea typeface="ヒラギノ角ゴ ProN W3" pitchFamily="34" charset="-128"/>
            </a:endParaRPr>
          </a:p>
          <a:p>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ファンクラブの特典、ニュースレター</a:t>
            </a:r>
            <a:r>
              <a:rPr lang="ja-JP" altLang="en-US" sz="2000" b="0" dirty="0">
                <a:latin typeface="ヒラギノ角ゴ ProN W3" pitchFamily="34" charset="-128"/>
                <a:ea typeface="ヒラギノ角ゴ ProN W3" pitchFamily="34" charset="-128"/>
              </a:rPr>
              <a:t>など</a:t>
            </a: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7700424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en-US" dirty="0" smtClean="0">
                <a:solidFill>
                  <a:srgbClr val="000000"/>
                </a:solidFill>
                <a:latin typeface="ヒラギノ角ゴ ProN W6" pitchFamily="34" charset="-128"/>
                <a:ea typeface="ヒラギノ角ゴ ProN W6" pitchFamily="34" charset="-128"/>
              </a:rPr>
              <a:t>アメリカに於ける団体</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アメリカ議会では党議拘束が弱い</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議員一人一人</a:t>
            </a:r>
            <a:r>
              <a:rPr lang="ja-JP" altLang="en-US" sz="2000" b="0" dirty="0" smtClean="0">
                <a:latin typeface="ヒラギノ角ゴ ProN W3" pitchFamily="34" charset="-128"/>
                <a:ea typeface="ヒラギノ角ゴ ProN W3" pitchFamily="34" charset="-128"/>
              </a:rPr>
              <a:t>を</a:t>
            </a:r>
            <a:r>
              <a:rPr lang="ja-JP" altLang="en-US" sz="2000" b="0" dirty="0">
                <a:latin typeface="ヒラギノ角ゴ ProN W3" pitchFamily="34" charset="-128"/>
                <a:ea typeface="ヒラギノ角ゴ ProN W3" pitchFamily="34" charset="-128"/>
              </a:rPr>
              <a:t>説得して回るの</a:t>
            </a:r>
            <a:r>
              <a:rPr lang="ja-JP" altLang="en-US" sz="2000" b="0" dirty="0" smtClean="0">
                <a:latin typeface="ヒラギノ角ゴ ProN W3" pitchFamily="34" charset="-128"/>
                <a:ea typeface="ヒラギノ角ゴ ProN W3" pitchFamily="34" charset="-128"/>
              </a:rPr>
              <a:t>が効果的</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利益団体の出番</a:t>
            </a:r>
            <a:endParaRPr lang="en-US" altLang="ja-JP" sz="2000" b="0" dirty="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77004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en-US" dirty="0" smtClean="0">
                <a:solidFill>
                  <a:srgbClr val="000000"/>
                </a:solidFill>
                <a:latin typeface="ヒラギノ角ゴ ProN W6" pitchFamily="34" charset="-128"/>
                <a:ea typeface="ヒラギノ角ゴ ProN W6" pitchFamily="34" charset="-128"/>
              </a:rPr>
              <a:t>アメリカに於ける団体</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新たな社会的要求に際して</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それに特化した団体</a:t>
            </a:r>
            <a:r>
              <a:rPr lang="ja-JP" altLang="en-US" sz="2000" b="0" dirty="0" smtClean="0">
                <a:latin typeface="ヒラギノ角ゴ ProN W3" pitchFamily="34" charset="-128"/>
                <a:ea typeface="ヒラギノ角ゴ ProN W3" pitchFamily="34" charset="-128"/>
              </a:rPr>
              <a:t>が</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次々に設立されていく</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１９８０ｓ以前に</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民主党と</a:t>
            </a:r>
            <a:r>
              <a:rPr lang="ja-JP" altLang="en-US" sz="2000" b="0" dirty="0" smtClean="0">
                <a:latin typeface="ヒラギノ角ゴ ProN W3" pitchFamily="34" charset="-128"/>
                <a:ea typeface="ヒラギノ角ゴ ProN W3" pitchFamily="34" charset="-128"/>
              </a:rPr>
              <a:t>共和党差があまりなかったことなど</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政党</a:t>
            </a:r>
            <a:r>
              <a:rPr lang="ja-JP" altLang="en-US" sz="2000" b="0" dirty="0" smtClean="0">
                <a:latin typeface="ヒラギノ角ゴ ProN W3" pitchFamily="34" charset="-128"/>
                <a:ea typeface="ヒラギノ角ゴ ProN W3" pitchFamily="34" charset="-128"/>
              </a:rPr>
              <a:t>の</a:t>
            </a:r>
            <a:r>
              <a:rPr lang="ja-JP" altLang="en-US" sz="2000" b="0" dirty="0">
                <a:latin typeface="ヒラギノ角ゴ ProN W3" pitchFamily="34" charset="-128"/>
                <a:ea typeface="ヒラギノ角ゴ ProN W3" pitchFamily="34" charset="-128"/>
              </a:rPr>
              <a:t>まとまり</a:t>
            </a:r>
            <a:r>
              <a:rPr lang="ja-JP" altLang="en-US" sz="2000" b="0" dirty="0" smtClean="0">
                <a:latin typeface="ヒラギノ角ゴ ProN W3" pitchFamily="34" charset="-128"/>
                <a:ea typeface="ヒラギノ角ゴ ProN W3" pitchFamily="34" charset="-128"/>
              </a:rPr>
              <a:t>の</a:t>
            </a:r>
            <a:r>
              <a:rPr lang="ja-JP" altLang="en-US" sz="2000" b="0" dirty="0">
                <a:latin typeface="ヒラギノ角ゴ ProN W3" pitchFamily="34" charset="-128"/>
                <a:ea typeface="ヒラギノ角ゴ ProN W3" pitchFamily="34" charset="-128"/>
              </a:rPr>
              <a:t>弱さ</a:t>
            </a:r>
            <a:r>
              <a:rPr lang="ja-JP" altLang="en-US" sz="2000" b="0" dirty="0" smtClean="0">
                <a:latin typeface="ヒラギノ角ゴ ProN W3" pitchFamily="34" charset="-128"/>
                <a:ea typeface="ヒラギノ角ゴ ProN W3" pitchFamily="34" charset="-128"/>
              </a:rPr>
              <a:t>もあり</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利益団体を有効なものにしていた</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55184512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en-US" dirty="0" smtClean="0">
                <a:solidFill>
                  <a:srgbClr val="000000"/>
                </a:solidFill>
                <a:latin typeface="ヒラギノ角ゴ ProN W6" pitchFamily="34" charset="-128"/>
                <a:ea typeface="ヒラギノ角ゴ ProN W6" pitchFamily="34" charset="-128"/>
              </a:rPr>
              <a:t>欧州に於ける団体</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欧州</a:t>
            </a:r>
            <a:r>
              <a:rPr lang="ja-JP" altLang="en-US" sz="2000" b="0" dirty="0" smtClean="0">
                <a:latin typeface="ヒラギノ角ゴ ProN W3" pitchFamily="34" charset="-128"/>
                <a:ea typeface="ヒラギノ角ゴ ProN W3" pitchFamily="34" charset="-128"/>
              </a:rPr>
              <a:t>はアメリカと比較すると</a:t>
            </a:r>
            <a:r>
              <a:rPr lang="ja-JP" altLang="en-US" sz="2000" b="0" dirty="0" smtClean="0">
                <a:latin typeface="ヒラギノ角ゴ ProN W6" pitchFamily="34" charset="-128"/>
                <a:ea typeface="ヒラギノ角ゴ ProN W6" pitchFamily="34" charset="-128"/>
              </a:rPr>
              <a:t>団体規制が強い</a:t>
            </a:r>
            <a:endParaRPr lang="en-US" altLang="ja-JP" sz="2000" b="0" dirty="0" smtClean="0">
              <a:latin typeface="ヒラギノ角ゴ ProN W6" pitchFamily="34" charset="-128"/>
              <a:ea typeface="ヒラギノ角ゴ ProN W6"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・税制優遇措置が弱い</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・政党のまとまりが強く</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団体</a:t>
            </a:r>
            <a:r>
              <a:rPr lang="ja-JP" altLang="en-US" sz="2000" b="0" dirty="0" smtClean="0">
                <a:latin typeface="ヒラギノ角ゴ ProN W3" pitchFamily="34" charset="-128"/>
                <a:ea typeface="ヒラギノ角ゴ ProN W3" pitchFamily="34" charset="-128"/>
              </a:rPr>
              <a:t>が入り込む</a:t>
            </a:r>
            <a:r>
              <a:rPr lang="ja-JP" altLang="en-US" sz="2000" b="0" dirty="0">
                <a:latin typeface="ヒラギノ角ゴ ProN W3" pitchFamily="34" charset="-128"/>
                <a:ea typeface="ヒラギノ角ゴ ProN W3" pitchFamily="34" charset="-128"/>
              </a:rPr>
              <a:t>余地</a:t>
            </a:r>
            <a:r>
              <a:rPr lang="ja-JP" altLang="en-US" sz="2000" b="0" dirty="0" smtClean="0">
                <a:latin typeface="ヒラギノ角ゴ ProN W3" pitchFamily="34" charset="-128"/>
                <a:ea typeface="ヒラギノ角ゴ ProN W3" pitchFamily="34" charset="-128"/>
              </a:rPr>
              <a:t>が</a:t>
            </a:r>
            <a:r>
              <a:rPr lang="ja-JP" altLang="en-US" sz="2000" b="0" dirty="0">
                <a:latin typeface="ヒラギノ角ゴ ProN W3" pitchFamily="34" charset="-128"/>
                <a:ea typeface="ヒラギノ角ゴ ProN W3" pitchFamily="34" charset="-128"/>
              </a:rPr>
              <a:t>あまりない</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90605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en-US" dirty="0" smtClean="0">
                <a:solidFill>
                  <a:srgbClr val="000000"/>
                </a:solidFill>
                <a:latin typeface="ヒラギノ角ゴ ProN W6" pitchFamily="34" charset="-128"/>
                <a:ea typeface="ヒラギノ角ゴ ProN W6" pitchFamily="34" charset="-128"/>
              </a:rPr>
              <a:t>欧州に於ける団体</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solidFill>
                  <a:srgbClr val="FF0000"/>
                </a:solidFill>
                <a:latin typeface="ヒラギノ角ゴ ProN W3" pitchFamily="34" charset="-128"/>
                <a:ea typeface="ヒラギノ角ゴ ProN W3" pitchFamily="34" charset="-128"/>
              </a:rPr>
              <a:t>キルヒハイマー</a:t>
            </a:r>
            <a:r>
              <a:rPr lang="ja-JP" altLang="en-US" sz="2000" b="0" dirty="0" smtClean="0">
                <a:latin typeface="ヒラギノ角ゴ ProN W3" pitchFamily="34" charset="-128"/>
                <a:ea typeface="ヒラギノ角ゴ ProN W3" pitchFamily="34" charset="-128"/>
              </a:rPr>
              <a:t>に言わせると</a:t>
            </a:r>
            <a:endParaRPr lang="en-US" altLang="ja-JP" sz="2000" b="0" dirty="0" smtClean="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ヨーロッパの政党は包括政党</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利益団体を作って</a:t>
            </a:r>
            <a:r>
              <a:rPr lang="ja-JP" altLang="en-US" sz="2000" b="0" dirty="0" smtClean="0">
                <a:latin typeface="ヒラギノ角ゴ ProN W3" pitchFamily="34" charset="-128"/>
                <a:ea typeface="ヒラギノ角ゴ ProN W3" pitchFamily="34" charset="-128"/>
              </a:rPr>
              <a:t>も</a:t>
            </a:r>
            <a:r>
              <a:rPr lang="ja-JP" altLang="en-US" sz="2000" b="0" dirty="0">
                <a:latin typeface="ヒラギノ角ゴ ProN W3" pitchFamily="34" charset="-128"/>
                <a:ea typeface="ヒラギノ角ゴ ProN W3" pitchFamily="34" charset="-128"/>
              </a:rPr>
              <a:t>政策</a:t>
            </a:r>
            <a:r>
              <a:rPr lang="ja-JP" altLang="en-US" sz="2000" b="0" dirty="0" smtClean="0">
                <a:latin typeface="ヒラギノ角ゴ ProN W3" pitchFamily="34" charset="-128"/>
                <a:ea typeface="ヒラギノ角ゴ ProN W3" pitchFamily="34" charset="-128"/>
              </a:rPr>
              <a:t>に</a:t>
            </a:r>
            <a:r>
              <a:rPr lang="ja-JP" altLang="en-US" sz="2000" b="0" dirty="0">
                <a:latin typeface="ヒラギノ角ゴ ProN W3" pitchFamily="34" charset="-128"/>
                <a:ea typeface="ヒラギノ角ゴ ProN W3" pitchFamily="34" charset="-128"/>
              </a:rPr>
              <a:t>影響しにくい</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76883749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en-US" dirty="0" smtClean="0">
                <a:solidFill>
                  <a:srgbClr val="000000"/>
                </a:solidFill>
                <a:latin typeface="ヒラギノ角ゴ ProN W6" pitchFamily="34" charset="-128"/>
                <a:ea typeface="ヒラギノ角ゴ ProN W6" pitchFamily="34" charset="-128"/>
              </a:rPr>
              <a:t>欧州に於ける団体</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r>
              <a:rPr lang="ja-JP" altLang="en-US" sz="2000" b="0" dirty="0" smtClean="0">
                <a:latin typeface="ヒラギノ角ゴ ProN W3" pitchFamily="34" charset="-128"/>
                <a:ea typeface="ヒラギノ角ゴ ProN W3" pitchFamily="34" charset="-128"/>
              </a:rPr>
              <a:t>・コーポラティスト体制</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p:txBody>
      </p:sp>
      <p:pic>
        <p:nvPicPr>
          <p:cNvPr id="1026" name="図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771800" y="1484784"/>
            <a:ext cx="3638550" cy="31623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688374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0" marR="0">
              <a:spcBef>
                <a:spcPts val="0"/>
              </a:spcBef>
              <a:spcAft>
                <a:spcPts val="0"/>
              </a:spcAft>
            </a:pPr>
            <a:r>
              <a:rPr lang="ja-JP" altLang="en-US" dirty="0" smtClean="0">
                <a:solidFill>
                  <a:srgbClr val="000000"/>
                </a:solidFill>
                <a:latin typeface="ヒラギノ角ゴ ProN W6" pitchFamily="34" charset="-128"/>
                <a:ea typeface="ヒラギノ角ゴ ProN W6" pitchFamily="34" charset="-128"/>
              </a:rPr>
              <a:t>欧州に於ける団体</a:t>
            </a:r>
            <a:r>
              <a:rPr lang="en-US" altLang="ja-JP" dirty="0" smtClean="0">
                <a:solidFill>
                  <a:srgbClr val="FF0000"/>
                </a:solidFill>
                <a:latin typeface="ヒラギノ角ゴ ProN W6" pitchFamily="34" charset="-128"/>
                <a:ea typeface="ヒラギノ角ゴ ProN W6" pitchFamily="34" charset="-128"/>
              </a:rPr>
              <a:t> </a:t>
            </a:r>
            <a:endParaRPr kumimoji="1" lang="ja-JP" altLang="en-US" sz="18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a:xfrm>
            <a:off x="822960" y="1100628"/>
            <a:ext cx="7520940" cy="4200580"/>
          </a:xfrm>
        </p:spPr>
        <p:txBody>
          <a:bodyPr>
            <a:normAutofit/>
          </a:bodyPr>
          <a:lstStyle/>
          <a:p>
            <a:r>
              <a:rPr lang="ja-JP" altLang="en-US" sz="2000" b="0" dirty="0" smtClean="0">
                <a:latin typeface="ヒラギノ角ゴ ProN W3" pitchFamily="34" charset="-128"/>
                <a:ea typeface="ヒラギノ角ゴ ProN W3" pitchFamily="34" charset="-128"/>
              </a:rPr>
              <a:t>・コーポラティスト体制</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欧州では２０世紀初頭よりこうした関係があり</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これに基づいて政策が決定されていた</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新たに団体を作るより</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ここを通した方</a:t>
            </a:r>
            <a:r>
              <a:rPr lang="ja-JP" altLang="en-US" sz="2000" b="0" dirty="0" smtClean="0">
                <a:latin typeface="ヒラギノ角ゴ ProN W3" pitchFamily="34" charset="-128"/>
                <a:ea typeface="ヒラギノ角ゴ ProN W3" pitchFamily="34" charset="-128"/>
              </a:rPr>
              <a:t>が</a:t>
            </a:r>
            <a:r>
              <a:rPr lang="ja-JP" altLang="en-US" sz="2000" b="0" dirty="0">
                <a:latin typeface="ヒラギノ角ゴ ProN W3" pitchFamily="34" charset="-128"/>
                <a:ea typeface="ヒラギノ角ゴ ProN W3" pitchFamily="34" charset="-128"/>
              </a:rPr>
              <a:t>効果的</a:t>
            </a:r>
            <a:endParaRPr lang="en-US" altLang="ja-JP" sz="20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89918449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ja-JP" altLang="en-US" cap="none" dirty="0" smtClean="0">
                <a:solidFill>
                  <a:srgbClr val="000000"/>
                </a:solidFill>
                <a:latin typeface="ヒラギノ角ゴ ProN W6" pitchFamily="34" charset="-128"/>
                <a:ea typeface="ヒラギノ角ゴ ProN W6" pitchFamily="34" charset="-128"/>
                <a:cs typeface="+mn-cs"/>
              </a:rPr>
              <a:t>リプセット式</a:t>
            </a:r>
            <a:r>
              <a:rPr lang="ja-JP" altLang="en-US" cap="none" dirty="0">
                <a:solidFill>
                  <a:srgbClr val="000000"/>
                </a:solidFill>
                <a:latin typeface="ヒラギノ角ゴ ProN W6" pitchFamily="34" charset="-128"/>
                <a:ea typeface="ヒラギノ角ゴ ProN W6" pitchFamily="34" charset="-128"/>
                <a:cs typeface="+mn-cs"/>
              </a:rPr>
              <a:t>「亀裂」との</a:t>
            </a:r>
            <a:r>
              <a:rPr lang="ja-JP" altLang="en-US" cap="none" dirty="0" smtClean="0">
                <a:solidFill>
                  <a:srgbClr val="000000"/>
                </a:solidFill>
                <a:latin typeface="ヒラギノ角ゴ ProN W6" pitchFamily="34" charset="-128"/>
                <a:ea typeface="ヒラギノ角ゴ ProN W6" pitchFamily="34" charset="-128"/>
                <a:cs typeface="+mn-cs"/>
              </a:rPr>
              <a:t>関係</a:t>
            </a:r>
            <a:endParaRPr kumimoji="1" lang="ja-JP" altLang="en-US" dirty="0">
              <a:latin typeface="ヒラギノ角ゴ ProN W6" pitchFamily="34" charset="-128"/>
              <a:ea typeface="ヒラギノ角ゴ ProN W6" pitchFamily="34" charset="-128"/>
            </a:endParaRPr>
          </a:p>
        </p:txBody>
      </p:sp>
      <p:sp>
        <p:nvSpPr>
          <p:cNvPr id="3" name="テキスト プレースホルダー 2"/>
          <p:cNvSpPr>
            <a:spLocks noGrp="1"/>
          </p:cNvSpPr>
          <p:nvPr>
            <p:ph type="body" idx="1"/>
          </p:nvPr>
        </p:nvSpPr>
        <p:spPr/>
        <p:txBody>
          <a:bodyPr>
            <a:normAutofit/>
          </a:bodyPr>
          <a:lstStyle/>
          <a:p>
            <a:pPr algn="ctr"/>
            <a:r>
              <a:rPr kumimoji="1" lang="ja-JP" altLang="en-US" sz="2400" dirty="0" smtClean="0">
                <a:latin typeface="ヒラギノ角ゴ ProN W6" pitchFamily="34" charset="-128"/>
                <a:ea typeface="ヒラギノ角ゴ ProN W6" pitchFamily="34" charset="-128"/>
              </a:rPr>
              <a:t>アメリカ</a:t>
            </a:r>
            <a:endParaRPr kumimoji="1" lang="ja-JP" altLang="en-US" sz="2400"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sz="half" idx="2"/>
          </p:nvPr>
        </p:nvSpPr>
        <p:spPr/>
        <p:txBody>
          <a:bodyPr>
            <a:normAutofit/>
          </a:bodyPr>
          <a:lstStyle/>
          <a:p>
            <a:pPr algn="ctr"/>
            <a:r>
              <a:rPr lang="ja-JP" altLang="en-US" sz="2000" b="0" dirty="0" smtClean="0">
                <a:latin typeface="ヒラギノ角ゴ ProN W3" pitchFamily="34" charset="-128"/>
                <a:ea typeface="ヒラギノ角ゴ ProN W3" pitchFamily="34" charset="-128"/>
              </a:rPr>
              <a:t>宗教対立はゆるやか</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二大政党制でも</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確固とした社会集団</a:t>
            </a:r>
            <a:endParaRPr lang="en-US" altLang="ja-JP" sz="2000" b="0" dirty="0" smtClean="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の基盤はなし</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r>
              <a:rPr lang="ja-JP" altLang="en-US" sz="2000" b="0" dirty="0" smtClean="0">
                <a:latin typeface="ヒラギノ角ゴ ProN W3" pitchFamily="34" charset="-128"/>
                <a:ea typeface="ヒラギノ角ゴ ProN W3" pitchFamily="34" charset="-128"/>
              </a:rPr>
              <a:t>研究の力点は利益団体</a:t>
            </a:r>
            <a:endParaRPr lang="en-US" altLang="ja-JP" sz="2000" b="0" dirty="0">
              <a:latin typeface="ヒラギノ角ゴ ProN W3" pitchFamily="34" charset="-128"/>
              <a:ea typeface="ヒラギノ角ゴ ProN W3" pitchFamily="34" charset="-128"/>
            </a:endParaRPr>
          </a:p>
        </p:txBody>
      </p:sp>
      <p:sp>
        <p:nvSpPr>
          <p:cNvPr id="4" name="テキスト プレースホルダー 3"/>
          <p:cNvSpPr>
            <a:spLocks noGrp="1"/>
          </p:cNvSpPr>
          <p:nvPr>
            <p:ph type="body" sz="quarter" idx="3"/>
          </p:nvPr>
        </p:nvSpPr>
        <p:spPr/>
        <p:txBody>
          <a:bodyPr>
            <a:normAutofit/>
          </a:bodyPr>
          <a:lstStyle/>
          <a:p>
            <a:pPr algn="ctr"/>
            <a:r>
              <a:rPr kumimoji="1" lang="ja-JP" altLang="en-US" sz="2800" dirty="0" smtClean="0">
                <a:latin typeface="ヒラギノ角ゴ ProN W6" pitchFamily="34" charset="-128"/>
                <a:ea typeface="ヒラギノ角ゴ ProN W6" pitchFamily="34" charset="-128"/>
              </a:rPr>
              <a:t>欧州</a:t>
            </a:r>
            <a:endParaRPr kumimoji="1" lang="ja-JP" altLang="en-US" sz="2800" dirty="0">
              <a:latin typeface="ヒラギノ角ゴ ProN W6" pitchFamily="34" charset="-128"/>
              <a:ea typeface="ヒラギノ角ゴ ProN W6" pitchFamily="34" charset="-128"/>
            </a:endParaRPr>
          </a:p>
        </p:txBody>
      </p:sp>
      <p:sp>
        <p:nvSpPr>
          <p:cNvPr id="5" name="コンテンツ プレースホルダー 4"/>
          <p:cNvSpPr>
            <a:spLocks noGrp="1"/>
          </p:cNvSpPr>
          <p:nvPr>
            <p:ph sz="quarter" idx="4"/>
          </p:nvPr>
        </p:nvSpPr>
        <p:spPr/>
        <p:txBody>
          <a:bodyPr/>
          <a:lstStyle/>
          <a:p>
            <a:pPr algn="ctr"/>
            <a:r>
              <a:rPr lang="ja-JP" altLang="en-US" sz="2000" b="0" dirty="0">
                <a:latin typeface="ヒラギノ角ゴ ProN W3" pitchFamily="34" charset="-128"/>
                <a:ea typeface="ヒラギノ角ゴ ProN W3" pitchFamily="34" charset="-128"/>
              </a:rPr>
              <a:t>宗教等の社会対立を土台にして</a:t>
            </a:r>
            <a:r>
              <a:rPr lang="ja-JP" altLang="en-US" sz="2000" b="0" dirty="0" smtClean="0">
                <a:latin typeface="ヒラギノ角ゴ ProN W3" pitchFamily="34" charset="-128"/>
                <a:ea typeface="ヒラギノ角ゴ ProN W3" pitchFamily="34" charset="-128"/>
              </a:rPr>
              <a:t>発展</a:t>
            </a: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endParaRPr lang="en-US" altLang="ja-JP" sz="2000" b="0" dirty="0">
              <a:latin typeface="ヒラギノ角ゴ ProN W3" pitchFamily="34" charset="-128"/>
              <a:ea typeface="ヒラギノ角ゴ ProN W3" pitchFamily="34" charset="-128"/>
            </a:endParaRPr>
          </a:p>
          <a:p>
            <a:pPr algn="ct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研究の力点</a:t>
            </a:r>
            <a:r>
              <a:rPr lang="ja-JP" altLang="en-US" sz="2000" b="0" dirty="0" smtClean="0">
                <a:latin typeface="ヒラギノ角ゴ ProN W3" pitchFamily="34" charset="-128"/>
                <a:ea typeface="ヒラギノ角ゴ ProN W3" pitchFamily="34" charset="-128"/>
              </a:rPr>
              <a:t>は</a:t>
            </a:r>
            <a:r>
              <a:rPr lang="ja-JP" altLang="en-US" sz="2000" b="0" dirty="0">
                <a:latin typeface="ヒラギノ角ゴ ProN W3" pitchFamily="34" charset="-128"/>
                <a:ea typeface="ヒラギノ角ゴ ProN W3" pitchFamily="34" charset="-128"/>
              </a:rPr>
              <a:t>政党</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285276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FF0000"/>
                </a:solidFill>
                <a:latin typeface="ヒラギノ角ゴ ProN W6" pitchFamily="34" charset="-128"/>
                <a:ea typeface="ヒラギノ角ゴ ProN W6" pitchFamily="34" charset="-128"/>
              </a:rPr>
              <a:t>リプセット</a:t>
            </a:r>
            <a:r>
              <a:rPr kumimoji="1" lang="ja-JP" altLang="en-US" dirty="0" smtClean="0">
                <a:latin typeface="ヒラギノ角ゴ ProN W6" pitchFamily="34" charset="-128"/>
                <a:ea typeface="ヒラギノ角ゴ ProN W6" pitchFamily="34" charset="-128"/>
              </a:rPr>
              <a:t>の民主化論</a:t>
            </a:r>
            <a:endParaRPr kumimoji="1" lang="ja-JP" altLang="en-US" dirty="0">
              <a:latin typeface="ヒラギノ角ゴ ProN W6" pitchFamily="34" charset="-128"/>
              <a:ea typeface="ヒラギノ角ゴ ProN W6" pitchFamily="34" charset="-128"/>
            </a:endParaRPr>
          </a:p>
        </p:txBody>
      </p:sp>
      <p:sp>
        <p:nvSpPr>
          <p:cNvPr id="3" name="コンテンツ プレースホルダー 2"/>
          <p:cNvSpPr>
            <a:spLocks noGrp="1"/>
          </p:cNvSpPr>
          <p:nvPr>
            <p:ph idx="1"/>
          </p:nvPr>
        </p:nvSpPr>
        <p:spPr/>
        <p:txBody>
          <a:bodyPr>
            <a:normAutofit/>
          </a:bodyPr>
          <a:lstStyle/>
          <a:p>
            <a:pPr algn="ctr"/>
            <a:r>
              <a:rPr kumimoji="1" lang="ja-JP" altLang="en-US" sz="2800" b="0" dirty="0" smtClean="0">
                <a:solidFill>
                  <a:srgbClr val="FF0000"/>
                </a:solidFill>
                <a:latin typeface="ヒラギノ角ゴ ProN W3" pitchFamily="34" charset="-128"/>
                <a:ea typeface="ヒラギノ角ゴ ProN W3" pitchFamily="34" charset="-128"/>
              </a:rPr>
              <a:t>経済水準</a:t>
            </a:r>
            <a:r>
              <a:rPr lang="ja-JP" altLang="en-US" sz="2800" b="0" dirty="0" smtClean="0">
                <a:latin typeface="ヒラギノ角ゴ ProN W3" pitchFamily="34" charset="-128"/>
                <a:ea typeface="ヒラギノ角ゴ ProN W3" pitchFamily="34" charset="-128"/>
              </a:rPr>
              <a:t>が高いと？</a:t>
            </a:r>
            <a:endParaRPr kumimoji="1" lang="en-US" altLang="ja-JP" sz="2800" b="0" dirty="0" smtClean="0">
              <a:latin typeface="ヒラギノ角ゴ ProN W3" pitchFamily="34" charset="-128"/>
              <a:ea typeface="ヒラギノ角ゴ ProN W3" pitchFamily="34" charset="-128"/>
            </a:endParaRPr>
          </a:p>
          <a:p>
            <a:pPr algn="ctr"/>
            <a:endParaRPr lang="en-US" altLang="ja-JP" sz="2400" b="0" dirty="0" smtClean="0">
              <a:latin typeface="ヒラギノ角ゴ ProN W6" pitchFamily="34" charset="-128"/>
              <a:ea typeface="ヒラギノ角ゴ ProN W6" pitchFamily="34" charset="-128"/>
            </a:endParaRPr>
          </a:p>
          <a:p>
            <a:pPr algn="ctr"/>
            <a:r>
              <a:rPr lang="ja-JP" altLang="en-US" sz="2400" b="0" dirty="0" smtClean="0">
                <a:latin typeface="ヒラギノ角ゴ ProN W3" pitchFamily="34" charset="-128"/>
                <a:ea typeface="ヒラギノ角ゴ ProN W3" pitchFamily="34" charset="-128"/>
              </a:rPr>
              <a:t>・国民は革命とか考えなくても食っていける</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6" pitchFamily="34" charset="-128"/>
                <a:ea typeface="ヒラギノ角ゴ ProN W6" pitchFamily="34" charset="-128"/>
              </a:rPr>
              <a:t>→穏健化</a:t>
            </a:r>
            <a:endParaRPr lang="en-US" altLang="ja-JP" sz="2400" b="0" dirty="0" smtClean="0">
              <a:latin typeface="ヒラギノ角ゴ ProN W6" pitchFamily="34" charset="-128"/>
              <a:ea typeface="ヒラギノ角ゴ ProN W6" pitchFamily="34" charset="-128"/>
            </a:endParaRPr>
          </a:p>
          <a:p>
            <a:pPr algn="ctr"/>
            <a:r>
              <a:rPr lang="ja-JP" altLang="en-US" sz="2400" b="0" dirty="0" smtClean="0">
                <a:latin typeface="ヒラギノ角ゴ ProN W3" pitchFamily="34" charset="-128"/>
                <a:ea typeface="ヒラギノ角ゴ ProN W3" pitchFamily="34" charset="-128"/>
              </a:rPr>
              <a:t>・政治活動に投資する余裕がある</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a:t>
            </a:r>
            <a:r>
              <a:rPr lang="ja-JP" altLang="en-US" sz="2400" b="0" dirty="0" smtClean="0">
                <a:latin typeface="ヒラギノ角ゴ ProN W6" pitchFamily="34" charset="-128"/>
                <a:ea typeface="ヒラギノ角ゴ ProN W6" pitchFamily="34" charset="-128"/>
              </a:rPr>
              <a:t>自発的結社が盛んに</a:t>
            </a:r>
            <a:endParaRPr lang="en-US" altLang="ja-JP" sz="2400" b="0" dirty="0" smtClean="0">
              <a:latin typeface="ヒラギノ角ゴ ProN W6" pitchFamily="34" charset="-128"/>
              <a:ea typeface="ヒラギノ角ゴ ProN W6" pitchFamily="34" charset="-128"/>
            </a:endParaRPr>
          </a:p>
          <a:p>
            <a:pPr algn="ctr"/>
            <a:endParaRPr kumimoji="1" lang="en-US" altLang="ja-JP" sz="2000" b="0" dirty="0" smtClean="0">
              <a:latin typeface="ヒラギノ角ゴ ProN W3" pitchFamily="34" charset="-128"/>
              <a:ea typeface="ヒラギノ角ゴ ProN W3" pitchFamily="34" charset="-128"/>
            </a:endParaRPr>
          </a:p>
          <a:p>
            <a:pPr algn="ctr"/>
            <a:endParaRPr kumimoji="1" lang="ja-JP" altLang="en-US"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89754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50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75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8" dur="75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8" fill="hold" nodeType="afterEffect">
                                  <p:stCondLst>
                                    <p:cond delay="500"/>
                                  </p:stCondLst>
                                  <p:childTnLst>
                                    <p:set>
                                      <p:cBhvr>
                                        <p:cTn id="11" dur="1" fill="hold">
                                          <p:stCondLst>
                                            <p:cond delay="0"/>
                                          </p:stCondLst>
                                        </p:cTn>
                                        <p:tgtEl>
                                          <p:spTgt spid="3">
                                            <p:txEl>
                                              <p:pRg st="5" end="5"/>
                                            </p:txEl>
                                          </p:spTgt>
                                        </p:tgtEl>
                                        <p:attrNameLst>
                                          <p:attrName>style.visibility</p:attrName>
                                        </p:attrNameLst>
                                      </p:cBhvr>
                                      <p:to>
                                        <p:strVal val="visible"/>
                                      </p:to>
                                    </p:set>
                                    <p:anim calcmode="lin" valueType="num">
                                      <p:cBhvr additive="base">
                                        <p:cTn id="12" dur="75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3" dur="75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ja-JP" altLang="en-US" cap="none" dirty="0" smtClean="0">
                <a:solidFill>
                  <a:srgbClr val="000000"/>
                </a:solidFill>
                <a:latin typeface="ヒラギノ角ゴ ProN W6" pitchFamily="34" charset="-128"/>
                <a:ea typeface="ヒラギノ角ゴ ProN W6" pitchFamily="34" charset="-128"/>
                <a:cs typeface="+mn-cs"/>
              </a:rPr>
              <a:t>官僚制</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endParaRPr lang="en-US" altLang="ja-JP" sz="3600" b="0" dirty="0" smtClean="0">
              <a:latin typeface="ヒラギノ角ゴ ProN W6" pitchFamily="34" charset="-128"/>
              <a:ea typeface="ヒラギノ角ゴ ProN W6" pitchFamily="34" charset="-128"/>
            </a:endParaRPr>
          </a:p>
          <a:p>
            <a:pPr algn="ctr"/>
            <a:endParaRPr lang="en-US" altLang="ja-JP" sz="3600" b="0" dirty="0">
              <a:latin typeface="ヒラギノ角ゴ ProN W6" pitchFamily="34" charset="-128"/>
              <a:ea typeface="ヒラギノ角ゴ ProN W6" pitchFamily="34" charset="-128"/>
            </a:endParaRPr>
          </a:p>
          <a:p>
            <a:pPr algn="ctr"/>
            <a:r>
              <a:rPr lang="ja-JP" altLang="en-US" sz="3600" b="0" dirty="0" smtClean="0">
                <a:latin typeface="ヒラギノ角ゴ ProN W6" pitchFamily="34" charset="-128"/>
                <a:ea typeface="ヒラギノ角ゴ ProN W6" pitchFamily="34" charset="-128"/>
              </a:rPr>
              <a:t>官僚とは：</a:t>
            </a:r>
            <a:endParaRPr lang="en-US" altLang="ja-JP" sz="3600" b="0" dirty="0" smtClean="0">
              <a:latin typeface="ヒラギノ角ゴ ProN W6" pitchFamily="34" charset="-128"/>
              <a:ea typeface="ヒラギノ角ゴ ProN W6" pitchFamily="34" charset="-128"/>
            </a:endParaRPr>
          </a:p>
          <a:p>
            <a:pPr algn="ctr"/>
            <a:r>
              <a:rPr lang="ja-JP" altLang="en-US" sz="3200" b="0" i="1" dirty="0" smtClean="0">
                <a:latin typeface="ヒラギノ明朝 ProN W6" pitchFamily="18" charset="-128"/>
                <a:ea typeface="ヒラギノ明朝 ProN W6" pitchFamily="18" charset="-128"/>
              </a:rPr>
              <a:t>選挙でなく任命によって公職につく人</a:t>
            </a:r>
            <a:endParaRPr lang="en-US" altLang="ja-JP" sz="3200" b="0" i="1" dirty="0">
              <a:latin typeface="ヒラギノ明朝 ProN W6" pitchFamily="18" charset="-128"/>
              <a:ea typeface="ヒラギノ明朝 ProN W6" pitchFamily="18" charset="-128"/>
            </a:endParaRPr>
          </a:p>
        </p:txBody>
      </p:sp>
    </p:spTree>
    <p:extLst>
      <p:ext uri="{BB962C8B-B14F-4D97-AF65-F5344CB8AC3E}">
        <p14:creationId xmlns:p14="http://schemas.microsoft.com/office/powerpoint/2010/main" xmlns="" val="151217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11">
                                            <p:txEl>
                                              <p:pRg st="3" end="3"/>
                                            </p:txEl>
                                          </p:spTgt>
                                        </p:tgtEl>
                                        <p:attrNameLst>
                                          <p:attrName>style.visibility</p:attrName>
                                        </p:attrNameLst>
                                      </p:cBhvr>
                                      <p:to>
                                        <p:strVal val="visible"/>
                                      </p:to>
                                    </p:set>
                                    <p:animEffect transition="in" filter="fade">
                                      <p:cBhvr>
                                        <p:cTn id="14" dur="10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ja-JP" altLang="en-US" cap="none" dirty="0" smtClean="0">
                <a:solidFill>
                  <a:srgbClr val="000000"/>
                </a:solidFill>
                <a:latin typeface="ヒラギノ角ゴ ProN W6" pitchFamily="34" charset="-128"/>
                <a:ea typeface="ヒラギノ角ゴ ProN W6" pitchFamily="34" charset="-128"/>
                <a:cs typeface="+mn-cs"/>
              </a:rPr>
              <a:t>官僚制</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400" b="0" dirty="0" smtClean="0">
                <a:latin typeface="ヒラギノ角ゴ ProN W3" pitchFamily="34" charset="-128"/>
                <a:ea typeface="ヒラギノ角ゴ ProN W3" pitchFamily="34" charset="-128"/>
              </a:rPr>
              <a:t>マックス・ウェーバーによる</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社会</a:t>
            </a:r>
            <a:r>
              <a:rPr lang="ja-JP" altLang="en-US" sz="2400" b="0" dirty="0" smtClean="0">
                <a:latin typeface="ヒラギノ角ゴ ProN W3" pitchFamily="34" charset="-128"/>
                <a:ea typeface="ヒラギノ角ゴ ProN W3" pitchFamily="34" charset="-128"/>
              </a:rPr>
              <a:t>の</a:t>
            </a:r>
            <a:r>
              <a:rPr lang="ja-JP" altLang="en-US" sz="2400" b="0" dirty="0">
                <a:latin typeface="ヒラギノ角ゴ ProN W3" pitchFamily="34" charset="-128"/>
                <a:ea typeface="ヒラギノ角ゴ ProN W3" pitchFamily="34" charset="-128"/>
              </a:rPr>
              <a:t>三</a:t>
            </a:r>
            <a:r>
              <a:rPr lang="ja-JP" altLang="en-US" sz="2400" b="0" dirty="0" smtClean="0">
                <a:latin typeface="ヒラギノ角ゴ ProN W3" pitchFamily="34" charset="-128"/>
                <a:ea typeface="ヒラギノ角ゴ ProN W3" pitchFamily="34" charset="-128"/>
              </a:rPr>
              <a:t>類型</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・伝統的支配</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・カリスマ的支配</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・合法的支配</a:t>
            </a:r>
            <a:endParaRPr lang="en-US" altLang="ja-JP" sz="24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899101178"/>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ja-JP" altLang="en-US" cap="none" dirty="0" smtClean="0">
                <a:solidFill>
                  <a:srgbClr val="000000"/>
                </a:solidFill>
                <a:latin typeface="ヒラギノ角ゴ ProN W6" pitchFamily="34" charset="-128"/>
                <a:ea typeface="ヒラギノ角ゴ ProN W6" pitchFamily="34" charset="-128"/>
                <a:cs typeface="+mn-cs"/>
              </a:rPr>
              <a:t>官僚制</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400" b="0" dirty="0" smtClean="0">
                <a:latin typeface="ヒラギノ角ゴ ProN W3" pitchFamily="34" charset="-128"/>
                <a:ea typeface="ヒラギノ角ゴ ProN W3" pitchFamily="34" charset="-128"/>
              </a:rPr>
              <a:t>マックス・ウェーバーによる</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社会</a:t>
            </a:r>
            <a:r>
              <a:rPr lang="ja-JP" altLang="en-US" sz="2400" b="0" dirty="0" smtClean="0">
                <a:latin typeface="ヒラギノ角ゴ ProN W3" pitchFamily="34" charset="-128"/>
                <a:ea typeface="ヒラギノ角ゴ ProN W3" pitchFamily="34" charset="-128"/>
              </a:rPr>
              <a:t>の</a:t>
            </a:r>
            <a:r>
              <a:rPr lang="ja-JP" altLang="en-US" sz="2400" b="0" dirty="0">
                <a:latin typeface="ヒラギノ角ゴ ProN W3" pitchFamily="34" charset="-128"/>
                <a:ea typeface="ヒラギノ角ゴ ProN W3" pitchFamily="34" charset="-128"/>
              </a:rPr>
              <a:t>三</a:t>
            </a:r>
            <a:r>
              <a:rPr lang="ja-JP" altLang="en-US" sz="2400" b="0" dirty="0" smtClean="0">
                <a:latin typeface="ヒラギノ角ゴ ProN W3" pitchFamily="34" charset="-128"/>
                <a:ea typeface="ヒラギノ角ゴ ProN W3" pitchFamily="34" charset="-128"/>
              </a:rPr>
              <a:t>類型</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明朝 ProN W6" pitchFamily="18" charset="-128"/>
                <a:ea typeface="ヒラギノ明朝 ProN W6" pitchFamily="18" charset="-128"/>
              </a:rPr>
              <a:t>・伝統的支配</a:t>
            </a:r>
            <a:endParaRPr lang="en-US" altLang="ja-JP" sz="2400" b="0" dirty="0" smtClean="0">
              <a:latin typeface="ヒラギノ明朝 ProN W6" pitchFamily="18" charset="-128"/>
              <a:ea typeface="ヒラギノ明朝 ProN W6" pitchFamily="18" charset="-128"/>
            </a:endParaRPr>
          </a:p>
          <a:p>
            <a:pPr algn="ctr"/>
            <a:r>
              <a:rPr lang="ja-JP" altLang="ja-JP" sz="2000" b="0" dirty="0">
                <a:latin typeface="ヒラギノ明朝 ProN W3" pitchFamily="18" charset="-128"/>
                <a:ea typeface="ヒラギノ明朝 ProN W3" pitchFamily="18" charset="-128"/>
              </a:rPr>
              <a:t>伝統社会の規範に基づく支配</a:t>
            </a:r>
          </a:p>
          <a:p>
            <a:pPr algn="ctr"/>
            <a:r>
              <a:rPr lang="ja-JP" altLang="ja-JP" sz="2000" b="0" dirty="0">
                <a:latin typeface="ヒラギノ明朝 ProN W3" pitchFamily="18" charset="-128"/>
                <a:ea typeface="ヒラギノ明朝 ProN W3" pitchFamily="18" charset="-128"/>
              </a:rPr>
              <a:t>指導者や政策は伝統によって権威を与えられる</a:t>
            </a:r>
          </a:p>
          <a:p>
            <a:pPr algn="ctr"/>
            <a:r>
              <a:rPr lang="ja-JP" altLang="ja-JP" sz="2000" b="0" dirty="0">
                <a:latin typeface="ヒラギノ明朝 ProN W3" pitchFamily="18" charset="-128"/>
                <a:ea typeface="ヒラギノ明朝 ProN W3" pitchFamily="18" charset="-128"/>
              </a:rPr>
              <a:t>封建社会に典型的にみられる</a:t>
            </a:r>
          </a:p>
        </p:txBody>
      </p:sp>
    </p:spTree>
    <p:extLst>
      <p:ext uri="{BB962C8B-B14F-4D97-AF65-F5344CB8AC3E}">
        <p14:creationId xmlns:p14="http://schemas.microsoft.com/office/powerpoint/2010/main" xmlns="" val="10846880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ja-JP" altLang="en-US" cap="none" dirty="0" smtClean="0">
                <a:solidFill>
                  <a:srgbClr val="000000"/>
                </a:solidFill>
                <a:latin typeface="ヒラギノ角ゴ ProN W6" pitchFamily="34" charset="-128"/>
                <a:ea typeface="ヒラギノ角ゴ ProN W6" pitchFamily="34" charset="-128"/>
                <a:cs typeface="+mn-cs"/>
              </a:rPr>
              <a:t>官僚制</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400" b="0" dirty="0" smtClean="0">
                <a:latin typeface="ヒラギノ角ゴ ProN W3" pitchFamily="34" charset="-128"/>
                <a:ea typeface="ヒラギノ角ゴ ProN W3" pitchFamily="34" charset="-128"/>
              </a:rPr>
              <a:t>マックス・ウェーバーによる</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社会</a:t>
            </a:r>
            <a:r>
              <a:rPr lang="ja-JP" altLang="en-US" sz="2400" b="0" dirty="0" smtClean="0">
                <a:latin typeface="ヒラギノ角ゴ ProN W3" pitchFamily="34" charset="-128"/>
                <a:ea typeface="ヒラギノ角ゴ ProN W3" pitchFamily="34" charset="-128"/>
              </a:rPr>
              <a:t>の</a:t>
            </a:r>
            <a:r>
              <a:rPr lang="ja-JP" altLang="en-US" sz="2400" b="0" dirty="0">
                <a:latin typeface="ヒラギノ角ゴ ProN W3" pitchFamily="34" charset="-128"/>
                <a:ea typeface="ヒラギノ角ゴ ProN W3" pitchFamily="34" charset="-128"/>
              </a:rPr>
              <a:t>三</a:t>
            </a:r>
            <a:r>
              <a:rPr lang="ja-JP" altLang="en-US" sz="2400" b="0" dirty="0" smtClean="0">
                <a:latin typeface="ヒラギノ角ゴ ProN W3" pitchFamily="34" charset="-128"/>
                <a:ea typeface="ヒラギノ角ゴ ProN W3" pitchFamily="34" charset="-128"/>
              </a:rPr>
              <a:t>類型</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6" pitchFamily="34" charset="-128"/>
                <a:ea typeface="ヒラギノ角ゴ ProN W6" pitchFamily="34" charset="-128"/>
              </a:rPr>
              <a:t>・カリスマ的支配</a:t>
            </a:r>
            <a:endParaRPr lang="en-US" altLang="ja-JP" sz="2400" b="0" dirty="0" smtClean="0">
              <a:latin typeface="ヒラギノ角ゴ ProN W6" pitchFamily="34" charset="-128"/>
              <a:ea typeface="ヒラギノ角ゴ ProN W6" pitchFamily="34" charset="-128"/>
            </a:endParaRPr>
          </a:p>
          <a:p>
            <a:pPr algn="ctr"/>
            <a:r>
              <a:rPr lang="ja-JP" altLang="ja-JP" sz="2000" b="0" dirty="0">
                <a:latin typeface="ヒラギノ角ゴ ProN W3" pitchFamily="34" charset="-128"/>
                <a:ea typeface="ヒラギノ角ゴ ProN W3" pitchFamily="34" charset="-128"/>
              </a:rPr>
              <a:t>封建社会から近代社会への移行過程にみられる</a:t>
            </a:r>
          </a:p>
          <a:p>
            <a:pPr algn="ctr"/>
            <a:r>
              <a:rPr lang="ja-JP" altLang="ja-JP" sz="2000" b="0" dirty="0">
                <a:latin typeface="ヒラギノ角ゴ ProN W3" pitchFamily="34" charset="-128"/>
                <a:ea typeface="ヒラギノ角ゴ ProN W3" pitchFamily="34" charset="-128"/>
              </a:rPr>
              <a:t>指導者</a:t>
            </a:r>
            <a:r>
              <a:rPr lang="ja-JP" altLang="ja-JP" sz="2000" b="0" dirty="0" smtClean="0">
                <a:latin typeface="ヒラギノ角ゴ ProN W3" pitchFamily="34" charset="-128"/>
                <a:ea typeface="ヒラギノ角ゴ ProN W3" pitchFamily="34" charset="-128"/>
              </a:rPr>
              <a:t>のカリスマ性</a:t>
            </a:r>
            <a:r>
              <a:rPr lang="ja-JP" altLang="ja-JP" sz="2000" b="0" dirty="0">
                <a:latin typeface="ヒラギノ角ゴ ProN W3" pitchFamily="34" charset="-128"/>
                <a:ea typeface="ヒラギノ角ゴ ProN W3" pitchFamily="34" charset="-128"/>
              </a:rPr>
              <a:t>に根ざした支配</a:t>
            </a:r>
          </a:p>
          <a:p>
            <a:pPr algn="ctr"/>
            <a:r>
              <a:rPr lang="ja-JP" altLang="ja-JP" sz="2000" b="0" dirty="0">
                <a:latin typeface="ヒラギノ角ゴ ProN W3" pitchFamily="34" charset="-128"/>
                <a:ea typeface="ヒラギノ角ゴ ProN W3" pitchFamily="34" charset="-128"/>
              </a:rPr>
              <a:t>情緒的側面がある＝支配される側の情緒に訴えた支配</a:t>
            </a:r>
          </a:p>
        </p:txBody>
      </p:sp>
    </p:spTree>
    <p:extLst>
      <p:ext uri="{BB962C8B-B14F-4D97-AF65-F5344CB8AC3E}">
        <p14:creationId xmlns:p14="http://schemas.microsoft.com/office/powerpoint/2010/main" xmlns="" val="380506983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ja-JP" altLang="en-US" cap="none" dirty="0" smtClean="0">
                <a:solidFill>
                  <a:srgbClr val="000000"/>
                </a:solidFill>
                <a:latin typeface="ヒラギノ角ゴ ProN W6" pitchFamily="34" charset="-128"/>
                <a:ea typeface="ヒラギノ角ゴ ProN W6" pitchFamily="34" charset="-128"/>
                <a:cs typeface="+mn-cs"/>
              </a:rPr>
              <a:t>官僚制</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400" b="0" dirty="0" smtClean="0">
                <a:latin typeface="ヒラギノ角ゴ ProN W3" pitchFamily="34" charset="-128"/>
                <a:ea typeface="ヒラギノ角ゴ ProN W3" pitchFamily="34" charset="-128"/>
              </a:rPr>
              <a:t>マックス・ウェーバーによる</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社会</a:t>
            </a:r>
            <a:r>
              <a:rPr lang="ja-JP" altLang="en-US" sz="2400" b="0" dirty="0" smtClean="0">
                <a:latin typeface="ヒラギノ角ゴ ProN W3" pitchFamily="34" charset="-128"/>
                <a:ea typeface="ヒラギノ角ゴ ProN W3" pitchFamily="34" charset="-128"/>
              </a:rPr>
              <a:t>の</a:t>
            </a:r>
            <a:r>
              <a:rPr lang="ja-JP" altLang="en-US" sz="2400" b="0" dirty="0">
                <a:latin typeface="ヒラギノ角ゴ ProN W3" pitchFamily="34" charset="-128"/>
                <a:ea typeface="ヒラギノ角ゴ ProN W3" pitchFamily="34" charset="-128"/>
              </a:rPr>
              <a:t>三</a:t>
            </a:r>
            <a:r>
              <a:rPr lang="ja-JP" altLang="en-US" sz="2400" b="0" dirty="0" smtClean="0">
                <a:latin typeface="ヒラギノ角ゴ ProN W3" pitchFamily="34" charset="-128"/>
                <a:ea typeface="ヒラギノ角ゴ ProN W3" pitchFamily="34" charset="-128"/>
              </a:rPr>
              <a:t>類型</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6" pitchFamily="34" charset="-128"/>
                <a:ea typeface="ヒラギノ角ゴ ProN W6" pitchFamily="34" charset="-128"/>
              </a:rPr>
              <a:t>・合法的支配</a:t>
            </a:r>
            <a:endParaRPr lang="en-US" altLang="ja-JP" sz="2400" b="0" dirty="0" smtClean="0">
              <a:latin typeface="ヒラギノ角ゴ ProN W6" pitchFamily="34" charset="-128"/>
              <a:ea typeface="ヒラギノ角ゴ ProN W6" pitchFamily="34" charset="-128"/>
            </a:endParaRPr>
          </a:p>
          <a:p>
            <a:pPr algn="ctr"/>
            <a:r>
              <a:rPr lang="ja-JP" altLang="ja-JP" sz="2000" b="0" dirty="0">
                <a:latin typeface="ヒラギノ角ゴ ProN W3" pitchFamily="34" charset="-128"/>
                <a:ea typeface="ヒラギノ角ゴ ProN W3" pitchFamily="34" charset="-128"/>
              </a:rPr>
              <a:t>法によって定められた権限に基づいて支配が行われる</a:t>
            </a:r>
          </a:p>
          <a:p>
            <a:pPr algn="ctr"/>
            <a:r>
              <a:rPr lang="ja-JP" altLang="ja-JP" sz="2000" b="0" dirty="0">
                <a:latin typeface="ヒラギノ角ゴ ProN W3" pitchFamily="34" charset="-128"/>
                <a:ea typeface="ヒラギノ角ゴ ProN W3" pitchFamily="34" charset="-128"/>
              </a:rPr>
              <a:t>その法自体も法的手続きによって定められたものである</a:t>
            </a:r>
            <a:r>
              <a:rPr lang="ja-JP" altLang="ja-JP" sz="2000" b="0" dirty="0" smtClean="0">
                <a:latin typeface="ヒラギノ角ゴ ProN W3" pitchFamily="34" charset="-128"/>
                <a:ea typeface="ヒラギノ角ゴ ProN W3" pitchFamily="34" charset="-128"/>
              </a:rPr>
              <a:t>こと</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a:t>
            </a:r>
            <a:r>
              <a:rPr lang="ja-JP" altLang="ja-JP" sz="2000" b="0" dirty="0" smtClean="0">
                <a:latin typeface="ヒラギノ角ゴ ProN W3" pitchFamily="34" charset="-128"/>
                <a:ea typeface="ヒラギノ角ゴ ProN W3" pitchFamily="34" charset="-128"/>
              </a:rPr>
              <a:t>宗教法</a:t>
            </a:r>
            <a:r>
              <a:rPr lang="ja-JP" altLang="ja-JP" sz="2000" b="0" dirty="0">
                <a:latin typeface="ヒラギノ角ゴ ProN W3" pitchFamily="34" charset="-128"/>
                <a:ea typeface="ヒラギノ角ゴ ProN W3" pitchFamily="34" charset="-128"/>
              </a:rPr>
              <a:t>、慣習法等は</a:t>
            </a:r>
            <a:r>
              <a:rPr lang="ja-JP" altLang="ja-JP" sz="2000" b="0" dirty="0" smtClean="0">
                <a:latin typeface="ヒラギノ角ゴ ProN W3" pitchFamily="34" charset="-128"/>
                <a:ea typeface="ヒラギノ角ゴ ProN W3" pitchFamily="34" charset="-128"/>
              </a:rPr>
              <a:t>除く</a:t>
            </a:r>
            <a:r>
              <a:rPr lang="ja-JP" altLang="en-US" sz="2000" b="0" dirty="0" smtClean="0">
                <a:latin typeface="ヒラギノ角ゴ ProN W3" pitchFamily="34" charset="-128"/>
                <a:ea typeface="ヒラギノ角ゴ ProN W3" pitchFamily="34" charset="-128"/>
              </a:rPr>
              <a:t>）</a:t>
            </a:r>
            <a:endParaRPr lang="ja-JP" altLang="ja-JP" sz="2000" b="0" dirty="0">
              <a:latin typeface="ヒラギノ角ゴ ProN W3" pitchFamily="34" charset="-128"/>
              <a:ea typeface="ヒラギノ角ゴ ProN W3" pitchFamily="34" charset="-128"/>
            </a:endParaRPr>
          </a:p>
          <a:p>
            <a:pPr algn="ctr"/>
            <a:r>
              <a:rPr lang="ja-JP" altLang="ja-JP" sz="2000" b="0" dirty="0">
                <a:latin typeface="ヒラギノ角ゴ ProN W3" pitchFamily="34" charset="-128"/>
                <a:ea typeface="ヒラギノ角ゴ ProN W3" pitchFamily="34" charset="-128"/>
              </a:rPr>
              <a:t>伝統でも指導者のカリスマ性でもなくあくまで法に従う</a:t>
            </a:r>
          </a:p>
          <a:p>
            <a:pPr algn="ctr"/>
            <a:endParaRPr lang="en-US" altLang="ja-JP" sz="24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98390338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ja-JP" altLang="en-US" cap="none" dirty="0" smtClean="0">
                <a:solidFill>
                  <a:srgbClr val="000000"/>
                </a:solidFill>
                <a:latin typeface="ヒラギノ角ゴ ProN W6" pitchFamily="34" charset="-128"/>
                <a:ea typeface="ヒラギノ角ゴ ProN W6" pitchFamily="34" charset="-128"/>
                <a:cs typeface="+mn-cs"/>
              </a:rPr>
              <a:t>官僚制</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400" b="0" dirty="0" smtClean="0">
                <a:latin typeface="ヒラギノ角ゴ ProN W3" pitchFamily="34" charset="-128"/>
                <a:ea typeface="ヒラギノ角ゴ ProN W3" pitchFamily="34" charset="-128"/>
              </a:rPr>
              <a:t>マックス・ウェーバーによる</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社会</a:t>
            </a:r>
            <a:r>
              <a:rPr lang="ja-JP" altLang="en-US" sz="2400" b="0" dirty="0" smtClean="0">
                <a:latin typeface="ヒラギノ角ゴ ProN W3" pitchFamily="34" charset="-128"/>
                <a:ea typeface="ヒラギノ角ゴ ProN W3" pitchFamily="34" charset="-128"/>
              </a:rPr>
              <a:t>の</a:t>
            </a:r>
            <a:r>
              <a:rPr lang="ja-JP" altLang="en-US" sz="2400" b="0" dirty="0">
                <a:latin typeface="ヒラギノ角ゴ ProN W3" pitchFamily="34" charset="-128"/>
                <a:ea typeface="ヒラギノ角ゴ ProN W3" pitchFamily="34" charset="-128"/>
              </a:rPr>
              <a:t>三</a:t>
            </a:r>
            <a:r>
              <a:rPr lang="ja-JP" altLang="en-US" sz="2400" b="0" dirty="0" smtClean="0">
                <a:latin typeface="ヒラギノ角ゴ ProN W3" pitchFamily="34" charset="-128"/>
                <a:ea typeface="ヒラギノ角ゴ ProN W3" pitchFamily="34" charset="-128"/>
              </a:rPr>
              <a:t>類型</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6" pitchFamily="34" charset="-128"/>
                <a:ea typeface="ヒラギノ角ゴ ProN W6" pitchFamily="34" charset="-128"/>
              </a:rPr>
              <a:t>・合法的支配</a:t>
            </a:r>
            <a:endParaRPr lang="en-US" altLang="ja-JP" sz="2400" b="0" dirty="0" smtClean="0">
              <a:latin typeface="ヒラギノ角ゴ ProN W6" pitchFamily="34" charset="-128"/>
              <a:ea typeface="ヒラギノ角ゴ ProN W6" pitchFamily="34" charset="-128"/>
            </a:endParaRPr>
          </a:p>
          <a:p>
            <a:pPr algn="ctr"/>
            <a:r>
              <a:rPr lang="ja-JP" altLang="en-US" sz="2000" b="0" dirty="0" smtClean="0">
                <a:latin typeface="ヒラギノ角ゴ ProN W3" pitchFamily="34" charset="-128"/>
                <a:ea typeface="ヒラギノ角ゴ ProN W3" pitchFamily="34" charset="-128"/>
              </a:rPr>
              <a:t>官僚制は合法的支配を体現</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権限</a:t>
            </a:r>
            <a:r>
              <a:rPr lang="ja-JP" altLang="en-US" sz="2000" b="0" dirty="0" smtClean="0">
                <a:latin typeface="ヒラギノ角ゴ ProN W3" pitchFamily="34" charset="-128"/>
                <a:ea typeface="ヒラギノ角ゴ ProN W3" pitchFamily="34" charset="-128"/>
              </a:rPr>
              <a:t>は法に</a:t>
            </a:r>
            <a:r>
              <a:rPr lang="ja-JP" altLang="en-US" sz="2000" b="0" dirty="0">
                <a:latin typeface="ヒラギノ角ゴ ProN W3" pitchFamily="34" charset="-128"/>
                <a:ea typeface="ヒラギノ角ゴ ProN W3" pitchFamily="34" charset="-128"/>
              </a:rPr>
              <a:t>よって</a:t>
            </a:r>
            <a:r>
              <a:rPr lang="ja-JP" altLang="en-US" sz="2000" b="0" dirty="0" smtClean="0">
                <a:latin typeface="ヒラギノ角ゴ ProN W3" pitchFamily="34" charset="-128"/>
                <a:ea typeface="ヒラギノ角ゴ ProN W3" pitchFamily="34" charset="-128"/>
              </a:rPr>
              <a:t>決められる</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ピラミッド型</a:t>
            </a:r>
            <a:r>
              <a:rPr lang="ja-JP" altLang="en-US" sz="2000" b="0" dirty="0" smtClean="0">
                <a:latin typeface="ヒラギノ角ゴ ProN W3" pitchFamily="34" charset="-128"/>
                <a:ea typeface="ヒラギノ角ゴ ProN W3" pitchFamily="34" charset="-128"/>
              </a:rPr>
              <a:t>の</a:t>
            </a:r>
            <a:r>
              <a:rPr lang="ja-JP" altLang="en-US" sz="2000" b="0" dirty="0">
                <a:latin typeface="ヒラギノ角ゴ ProN W3" pitchFamily="34" charset="-128"/>
                <a:ea typeface="ヒラギノ角ゴ ProN W3" pitchFamily="34" charset="-128"/>
              </a:rPr>
              <a:t>合理的組織構造</a:t>
            </a:r>
            <a:endParaRPr lang="en-US" altLang="ja-JP" sz="20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72132074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lang="ja-JP" altLang="en-US" cap="none" dirty="0" smtClean="0">
                <a:solidFill>
                  <a:srgbClr val="000000"/>
                </a:solidFill>
                <a:latin typeface="ヒラギノ角ゴ ProN W6" pitchFamily="34" charset="-128"/>
                <a:ea typeface="ヒラギノ角ゴ ProN W6" pitchFamily="34" charset="-128"/>
                <a:cs typeface="+mn-cs"/>
              </a:rPr>
              <a:t>官僚制</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r>
              <a:rPr lang="ja-JP" altLang="en-US" sz="2400" b="0" dirty="0" smtClean="0">
                <a:latin typeface="ヒラギノ角ゴ ProN W3" pitchFamily="34" charset="-128"/>
                <a:ea typeface="ヒラギノ角ゴ ProN W3" pitchFamily="34" charset="-128"/>
              </a:rPr>
              <a:t>マックス・ウェーバーによる</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社会</a:t>
            </a:r>
            <a:r>
              <a:rPr lang="ja-JP" altLang="en-US" sz="2400" b="0" dirty="0" smtClean="0">
                <a:latin typeface="ヒラギノ角ゴ ProN W3" pitchFamily="34" charset="-128"/>
                <a:ea typeface="ヒラギノ角ゴ ProN W3" pitchFamily="34" charset="-128"/>
              </a:rPr>
              <a:t>の</a:t>
            </a:r>
            <a:r>
              <a:rPr lang="ja-JP" altLang="en-US" sz="2400" b="0" dirty="0">
                <a:latin typeface="ヒラギノ角ゴ ProN W3" pitchFamily="34" charset="-128"/>
                <a:ea typeface="ヒラギノ角ゴ ProN W3" pitchFamily="34" charset="-128"/>
              </a:rPr>
              <a:t>三</a:t>
            </a:r>
            <a:r>
              <a:rPr lang="ja-JP" altLang="en-US" sz="2400" b="0" dirty="0" smtClean="0">
                <a:latin typeface="ヒラギノ角ゴ ProN W3" pitchFamily="34" charset="-128"/>
                <a:ea typeface="ヒラギノ角ゴ ProN W3" pitchFamily="34" charset="-128"/>
              </a:rPr>
              <a:t>類型</a:t>
            </a: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6" pitchFamily="34" charset="-128"/>
                <a:ea typeface="ヒラギノ角ゴ ProN W6" pitchFamily="34" charset="-128"/>
              </a:rPr>
              <a:t>・合法的支配</a:t>
            </a:r>
            <a:endParaRPr lang="en-US" altLang="ja-JP" sz="2400" b="0" dirty="0" smtClean="0">
              <a:latin typeface="ヒラギノ角ゴ ProN W6" pitchFamily="34" charset="-128"/>
              <a:ea typeface="ヒラギノ角ゴ ProN W6" pitchFamily="34" charset="-128"/>
            </a:endParaRPr>
          </a:p>
          <a:p>
            <a:pPr algn="ctr"/>
            <a:r>
              <a:rPr lang="ja-JP" altLang="ja-JP" sz="2000" b="0" dirty="0">
                <a:latin typeface="ヒラギノ角ゴ ProN W3" pitchFamily="34" charset="-128"/>
                <a:ea typeface="ヒラギノ角ゴ ProN W3" pitchFamily="34" charset="-128"/>
              </a:rPr>
              <a:t>法によって定められた権限に基づいて支配が行われる</a:t>
            </a:r>
          </a:p>
          <a:p>
            <a:pPr algn="ctr"/>
            <a:r>
              <a:rPr lang="ja-JP" altLang="ja-JP" sz="2000" b="0" dirty="0">
                <a:latin typeface="ヒラギノ角ゴ ProN W3" pitchFamily="34" charset="-128"/>
                <a:ea typeface="ヒラギノ角ゴ ProN W3" pitchFamily="34" charset="-128"/>
              </a:rPr>
              <a:t>その法自体も法的手続きによって定められたものである</a:t>
            </a:r>
            <a:r>
              <a:rPr lang="ja-JP" altLang="ja-JP" sz="2000" b="0" dirty="0" smtClean="0">
                <a:latin typeface="ヒラギノ角ゴ ProN W3" pitchFamily="34" charset="-128"/>
                <a:ea typeface="ヒラギノ角ゴ ProN W3" pitchFamily="34" charset="-128"/>
              </a:rPr>
              <a:t>こと</a:t>
            </a:r>
            <a:endParaRPr lang="en-US" altLang="ja-JP" sz="2000" b="0" dirty="0" smtClean="0">
              <a:latin typeface="ヒラギノ角ゴ ProN W3" pitchFamily="34" charset="-128"/>
              <a:ea typeface="ヒラギノ角ゴ ProN W3" pitchFamily="34" charset="-128"/>
            </a:endParaRPr>
          </a:p>
          <a:p>
            <a:pPr algn="ctr"/>
            <a:r>
              <a:rPr lang="ja-JP" altLang="en-US" sz="2000" b="0" dirty="0">
                <a:latin typeface="ヒラギノ角ゴ ProN W3" pitchFamily="34" charset="-128"/>
                <a:ea typeface="ヒラギノ角ゴ ProN W3" pitchFamily="34" charset="-128"/>
              </a:rPr>
              <a:t>（</a:t>
            </a:r>
            <a:r>
              <a:rPr lang="ja-JP" altLang="ja-JP" sz="2000" b="0" dirty="0" smtClean="0">
                <a:latin typeface="ヒラギノ角ゴ ProN W3" pitchFamily="34" charset="-128"/>
                <a:ea typeface="ヒラギノ角ゴ ProN W3" pitchFamily="34" charset="-128"/>
              </a:rPr>
              <a:t>宗教法</a:t>
            </a:r>
            <a:r>
              <a:rPr lang="ja-JP" altLang="ja-JP" sz="2000" b="0" dirty="0">
                <a:latin typeface="ヒラギノ角ゴ ProN W3" pitchFamily="34" charset="-128"/>
                <a:ea typeface="ヒラギノ角ゴ ProN W3" pitchFamily="34" charset="-128"/>
              </a:rPr>
              <a:t>、慣習法等は</a:t>
            </a:r>
            <a:r>
              <a:rPr lang="ja-JP" altLang="ja-JP" sz="2000" b="0" dirty="0" smtClean="0">
                <a:latin typeface="ヒラギノ角ゴ ProN W3" pitchFamily="34" charset="-128"/>
                <a:ea typeface="ヒラギノ角ゴ ProN W3" pitchFamily="34" charset="-128"/>
              </a:rPr>
              <a:t>除く</a:t>
            </a:r>
            <a:r>
              <a:rPr lang="ja-JP" altLang="en-US" sz="2000" b="0" dirty="0" smtClean="0">
                <a:latin typeface="ヒラギノ角ゴ ProN W3" pitchFamily="34" charset="-128"/>
                <a:ea typeface="ヒラギノ角ゴ ProN W3" pitchFamily="34" charset="-128"/>
              </a:rPr>
              <a:t>）</a:t>
            </a:r>
            <a:endParaRPr lang="ja-JP" altLang="ja-JP" sz="2000" b="0" dirty="0">
              <a:latin typeface="ヒラギノ角ゴ ProN W3" pitchFamily="34" charset="-128"/>
              <a:ea typeface="ヒラギノ角ゴ ProN W3" pitchFamily="34" charset="-128"/>
            </a:endParaRPr>
          </a:p>
          <a:p>
            <a:pPr algn="ctr"/>
            <a:r>
              <a:rPr lang="ja-JP" altLang="ja-JP" sz="2000" b="0" dirty="0">
                <a:latin typeface="ヒラギノ角ゴ ProN W3" pitchFamily="34" charset="-128"/>
                <a:ea typeface="ヒラギノ角ゴ ProN W3" pitchFamily="34" charset="-128"/>
              </a:rPr>
              <a:t>伝統でも指導者のカリスマ性でもなくあくまで法に従う</a:t>
            </a:r>
          </a:p>
          <a:p>
            <a:pPr algn="ctr"/>
            <a:endParaRPr lang="en-US" altLang="ja-JP" sz="24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172132074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en-US" altLang="ja-JP" dirty="0" smtClean="0">
                <a:solidFill>
                  <a:srgbClr val="FF0000"/>
                </a:solidFill>
                <a:latin typeface="ヒラギノ角ゴ ProN W6" pitchFamily="34" charset="-128"/>
                <a:ea typeface="ヒラギノ角ゴ ProN W6" pitchFamily="34" charset="-128"/>
              </a:rPr>
              <a:t>G.</a:t>
            </a:r>
            <a:r>
              <a:rPr kumimoji="1" lang="ja-JP" altLang="en-US" dirty="0" smtClean="0">
                <a:solidFill>
                  <a:srgbClr val="FF0000"/>
                </a:solidFill>
                <a:latin typeface="ヒラギノ角ゴ ProN W6" pitchFamily="34" charset="-128"/>
                <a:ea typeface="ヒラギノ角ゴ ProN W6" pitchFamily="34" charset="-128"/>
              </a:rPr>
              <a:t>アリソン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決定の本質</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pPr algn="ctr"/>
            <a:endParaRPr lang="en-US" altLang="ja-JP" sz="2400" b="0" dirty="0" smtClean="0">
              <a:latin typeface="ヒラギノ角ゴ ProN W3" pitchFamily="34" charset="-128"/>
              <a:ea typeface="ヒラギノ角ゴ ProN W3" pitchFamily="34" charset="-128"/>
            </a:endParaRPr>
          </a:p>
          <a:p>
            <a:pPr algn="ctr"/>
            <a:endParaRPr lang="en-US" altLang="ja-JP" sz="2400" b="0" dirty="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キューバ危機に際して</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ケネディ政権のメンバーについて</a:t>
            </a:r>
            <a:endParaRPr lang="en-US" altLang="ja-JP" sz="2400" b="0" dirty="0" smtClean="0">
              <a:latin typeface="ヒラギノ角ゴ ProN W3" pitchFamily="34" charset="-128"/>
              <a:ea typeface="ヒラギノ角ゴ ProN W3" pitchFamily="34" charset="-128"/>
            </a:endParaRPr>
          </a:p>
          <a:p>
            <a:pPr algn="ctr"/>
            <a:r>
              <a:rPr lang="ja-JP" altLang="en-US" sz="2400" b="0" dirty="0">
                <a:latin typeface="ヒラギノ角ゴ ProN W3" pitchFamily="34" charset="-128"/>
                <a:ea typeface="ヒラギノ角ゴ ProN W3" pitchFamily="34" charset="-128"/>
              </a:rPr>
              <a:t>各々の</a:t>
            </a:r>
            <a:r>
              <a:rPr lang="ja-JP" altLang="en-US" sz="2400" b="0" dirty="0" smtClean="0">
                <a:latin typeface="ヒラギノ角ゴ ProN W3" pitchFamily="34" charset="-128"/>
                <a:ea typeface="ヒラギノ角ゴ ProN W3" pitchFamily="34" charset="-128"/>
              </a:rPr>
              <a:t>立場を明らかにし</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その説明を試みた</a:t>
            </a:r>
            <a:endParaRPr lang="en-US" altLang="ja-JP" sz="2400" b="0" dirty="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382527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en-US" altLang="ja-JP" dirty="0" smtClean="0">
                <a:solidFill>
                  <a:srgbClr val="FF0000"/>
                </a:solidFill>
                <a:latin typeface="ヒラギノ角ゴ ProN W6" pitchFamily="34" charset="-128"/>
                <a:ea typeface="ヒラギノ角ゴ ProN W6" pitchFamily="34" charset="-128"/>
              </a:rPr>
              <a:t>G.</a:t>
            </a:r>
            <a:r>
              <a:rPr kumimoji="1" lang="ja-JP" altLang="en-US" dirty="0" smtClean="0">
                <a:solidFill>
                  <a:srgbClr val="FF0000"/>
                </a:solidFill>
                <a:latin typeface="ヒラギノ角ゴ ProN W6" pitchFamily="34" charset="-128"/>
                <a:ea typeface="ヒラギノ角ゴ ProN W6" pitchFamily="34" charset="-128"/>
              </a:rPr>
              <a:t>アリソン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決定の本質</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r>
              <a:rPr lang="ja-JP" altLang="en-US" sz="2400" b="0" dirty="0">
                <a:latin typeface="ヒラギノ角ゴ ProN W3" pitchFamily="34" charset="-128"/>
                <a:ea typeface="ヒラギノ角ゴ ProN W3" pitchFamily="34" charset="-128"/>
              </a:rPr>
              <a:t>１</a:t>
            </a:r>
            <a:r>
              <a:rPr lang="ja-JP" altLang="en-US" sz="2400" b="0" dirty="0" smtClean="0">
                <a:latin typeface="ヒラギノ角ゴ ProN W3" pitchFamily="34" charset="-128"/>
                <a:ea typeface="ヒラギノ角ゴ ProN W3" pitchFamily="34" charset="-128"/>
              </a:rPr>
              <a:t>．合理的モデル：古典的政治学の枠組み</a:t>
            </a:r>
            <a:endParaRPr lang="en-US" altLang="ja-JP" sz="2400" b="0" dirty="0" smtClean="0">
              <a:latin typeface="ヒラギノ角ゴ ProN W3" pitchFamily="34" charset="-128"/>
              <a:ea typeface="ヒラギノ角ゴ ProN W3" pitchFamily="34" charset="-128"/>
            </a:endParaRPr>
          </a:p>
          <a:p>
            <a:endParaRPr lang="en-US" altLang="ja-JP" sz="2400" b="0" dirty="0">
              <a:latin typeface="ヒラギノ角ゴ ProN W3" pitchFamily="34" charset="-128"/>
              <a:ea typeface="ヒラギノ角ゴ ProN W3" pitchFamily="34" charset="-128"/>
            </a:endParaRPr>
          </a:p>
          <a:p>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・官僚は国益を追求する</a:t>
            </a:r>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・国益は問題に応じて一義的に決まる</a:t>
            </a:r>
            <a:endParaRPr lang="en-US" altLang="ja-JP" sz="2400" b="0" dirty="0" smtClean="0">
              <a:latin typeface="ヒラギノ角ゴ ProN W3" pitchFamily="34" charset="-128"/>
              <a:ea typeface="ヒラギノ角ゴ ProN W3" pitchFamily="34" charset="-128"/>
            </a:endParaRPr>
          </a:p>
          <a:p>
            <a:pPr algn="ctr"/>
            <a:endParaRPr lang="en-US" altLang="ja-JP" sz="24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169554063"/>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marL="342900" lvl="0" indent="-342900">
              <a:spcBef>
                <a:spcPts val="800"/>
              </a:spcBef>
            </a:pPr>
            <a:r>
              <a:rPr kumimoji="1" lang="en-US" altLang="ja-JP" dirty="0" smtClean="0">
                <a:solidFill>
                  <a:srgbClr val="FF0000"/>
                </a:solidFill>
                <a:latin typeface="ヒラギノ角ゴ ProN W6" pitchFamily="34" charset="-128"/>
                <a:ea typeface="ヒラギノ角ゴ ProN W6" pitchFamily="34" charset="-128"/>
              </a:rPr>
              <a:t>G.</a:t>
            </a:r>
            <a:r>
              <a:rPr kumimoji="1" lang="ja-JP" altLang="en-US" dirty="0" smtClean="0">
                <a:solidFill>
                  <a:srgbClr val="FF0000"/>
                </a:solidFill>
                <a:latin typeface="ヒラギノ角ゴ ProN W6" pitchFamily="34" charset="-128"/>
                <a:ea typeface="ヒラギノ角ゴ ProN W6" pitchFamily="34" charset="-128"/>
              </a:rPr>
              <a:t>アリソン　</a:t>
            </a:r>
            <a:r>
              <a:rPr kumimoji="1" lang="en-US" altLang="ja-JP" dirty="0" smtClean="0">
                <a:latin typeface="ヒラギノ角ゴ ProN W6" pitchFamily="34" charset="-128"/>
                <a:ea typeface="ヒラギノ角ゴ ProN W6" pitchFamily="34" charset="-128"/>
              </a:rPr>
              <a:t>『</a:t>
            </a:r>
            <a:r>
              <a:rPr kumimoji="1" lang="ja-JP" altLang="en-US" dirty="0" smtClean="0">
                <a:latin typeface="ヒラギノ角ゴ ProN W6" pitchFamily="34" charset="-128"/>
                <a:ea typeface="ヒラギノ角ゴ ProN W6" pitchFamily="34" charset="-128"/>
              </a:rPr>
              <a:t>決定の本質</a:t>
            </a:r>
            <a:r>
              <a:rPr kumimoji="1" lang="en-US" altLang="ja-JP" dirty="0" smtClean="0">
                <a:latin typeface="ヒラギノ角ゴ ProN W6" pitchFamily="34" charset="-128"/>
                <a:ea typeface="ヒラギノ角ゴ ProN W6" pitchFamily="34" charset="-128"/>
              </a:rPr>
              <a:t>』</a:t>
            </a:r>
            <a:endParaRPr kumimoji="1" lang="ja-JP" altLang="en-US" dirty="0">
              <a:latin typeface="ヒラギノ角ゴ ProN W6" pitchFamily="34" charset="-128"/>
              <a:ea typeface="ヒラギノ角ゴ ProN W6" pitchFamily="34" charset="-128"/>
            </a:endParaRPr>
          </a:p>
        </p:txBody>
      </p:sp>
      <p:sp>
        <p:nvSpPr>
          <p:cNvPr id="11" name="コンテンツ プレースホルダー 10"/>
          <p:cNvSpPr>
            <a:spLocks noGrp="1"/>
          </p:cNvSpPr>
          <p:nvPr>
            <p:ph idx="1"/>
          </p:nvPr>
        </p:nvSpPr>
        <p:spPr/>
        <p:txBody>
          <a:bodyPr>
            <a:noAutofit/>
          </a:bodyPr>
          <a:lstStyle/>
          <a:p>
            <a:r>
              <a:rPr lang="ja-JP" altLang="en-US" sz="2400" b="0" dirty="0">
                <a:latin typeface="ヒラギノ角ゴ ProN W3" pitchFamily="34" charset="-128"/>
                <a:ea typeface="ヒラギノ角ゴ ProN W3" pitchFamily="34" charset="-128"/>
              </a:rPr>
              <a:t>１</a:t>
            </a:r>
            <a:r>
              <a:rPr lang="ja-JP" altLang="en-US" sz="2400" b="0" dirty="0" smtClean="0">
                <a:latin typeface="ヒラギノ角ゴ ProN W3" pitchFamily="34" charset="-128"/>
                <a:ea typeface="ヒラギノ角ゴ ProN W3" pitchFamily="34" charset="-128"/>
              </a:rPr>
              <a:t>．合理的モデル：古典的政治学の枠組み</a:t>
            </a:r>
            <a:endParaRPr lang="en-US" altLang="ja-JP" sz="2400" b="0" dirty="0" smtClean="0">
              <a:latin typeface="ヒラギノ角ゴ ProN W3" pitchFamily="34" charset="-128"/>
              <a:ea typeface="ヒラギノ角ゴ ProN W3" pitchFamily="34" charset="-128"/>
            </a:endParaRPr>
          </a:p>
          <a:p>
            <a:endParaRPr lang="en-US" altLang="ja-JP" sz="2400" b="0" dirty="0">
              <a:latin typeface="ヒラギノ角ゴ ProN W3" pitchFamily="34" charset="-128"/>
              <a:ea typeface="ヒラギノ角ゴ ProN W3" pitchFamily="34" charset="-128"/>
            </a:endParaRPr>
          </a:p>
          <a:p>
            <a:endParaRPr lang="en-US" altLang="ja-JP" sz="2400" b="0" dirty="0" smtClean="0">
              <a:latin typeface="ヒラギノ角ゴ ProN W3" pitchFamily="34" charset="-128"/>
              <a:ea typeface="ヒラギノ角ゴ ProN W3" pitchFamily="34" charset="-128"/>
            </a:endParaRPr>
          </a:p>
          <a:p>
            <a:pPr algn="ctr"/>
            <a:r>
              <a:rPr lang="ja-JP" altLang="en-US" sz="2400" b="0" dirty="0" smtClean="0">
                <a:latin typeface="ヒラギノ角ゴ ProN W3" pitchFamily="34" charset="-128"/>
                <a:ea typeface="ヒラギノ角ゴ ProN W3" pitchFamily="34" charset="-128"/>
              </a:rPr>
              <a:t>そもそも国益は一義的には決まらない</a:t>
            </a:r>
            <a:endParaRPr lang="en-US" altLang="ja-JP" sz="2400" b="0" dirty="0" smtClean="0">
              <a:latin typeface="ヒラギノ角ゴ ProN W3" pitchFamily="34" charset="-128"/>
              <a:ea typeface="ヒラギノ角ゴ ProN W3" pitchFamily="34" charset="-128"/>
            </a:endParaRPr>
          </a:p>
          <a:p>
            <a:pPr algn="ctr"/>
            <a:r>
              <a:rPr lang="ja-JP" altLang="ja-JP" sz="2400" b="0" dirty="0">
                <a:latin typeface="ヒラギノ角ゴ ProN W3" pitchFamily="34" charset="-128"/>
                <a:ea typeface="ヒラギノ角ゴ ProN W3" pitchFamily="34" charset="-128"/>
              </a:rPr>
              <a:t>誰もが自分の実現したい政策こそ国益にかなっていると主張する</a:t>
            </a:r>
          </a:p>
          <a:p>
            <a:pPr algn="ctr"/>
            <a:r>
              <a:rPr lang="ja-JP" altLang="en-US" sz="2400" b="0" dirty="0" smtClean="0">
                <a:latin typeface="ヒラギノ角ゴ ProN W3" pitchFamily="34" charset="-128"/>
                <a:ea typeface="ヒラギノ角ゴ ProN W3" pitchFamily="34" charset="-128"/>
              </a:rPr>
              <a:t>↓</a:t>
            </a:r>
            <a:endParaRPr lang="en-US" altLang="ja-JP" sz="2400" b="0" dirty="0" smtClean="0">
              <a:latin typeface="ヒラギノ角ゴ ProN W3" pitchFamily="34" charset="-128"/>
              <a:ea typeface="ヒラギノ角ゴ ProN W3" pitchFamily="34" charset="-128"/>
            </a:endParaRPr>
          </a:p>
          <a:p>
            <a:pPr algn="ctr"/>
            <a:r>
              <a:rPr lang="ja-JP" altLang="en-US" sz="2400" b="0" i="1" dirty="0" smtClean="0">
                <a:latin typeface="ヒラギノ明朝 ProN W3" pitchFamily="18" charset="-128"/>
                <a:ea typeface="ヒラギノ明朝 ProN W3" pitchFamily="18" charset="-128"/>
              </a:rPr>
              <a:t>カオス</a:t>
            </a:r>
            <a:endParaRPr lang="en-US" altLang="ja-JP" sz="2400" b="0" i="1" dirty="0" smtClean="0">
              <a:latin typeface="ヒラギノ明朝 ProN W3" pitchFamily="18" charset="-128"/>
              <a:ea typeface="ヒラギノ明朝 ProN W3" pitchFamily="18" charset="-128"/>
            </a:endParaRPr>
          </a:p>
          <a:p>
            <a:pPr algn="ctr"/>
            <a:endParaRPr lang="en-US" altLang="ja-JP" sz="2400" b="0" dirty="0" smtClean="0">
              <a:latin typeface="ヒラギノ角ゴ ProN W3" pitchFamily="34" charset="-128"/>
              <a:ea typeface="ヒラギノ角ゴ ProN W3" pitchFamily="34" charset="-128"/>
            </a:endParaRPr>
          </a:p>
        </p:txBody>
      </p:sp>
    </p:spTree>
    <p:extLst>
      <p:ext uri="{BB962C8B-B14F-4D97-AF65-F5344CB8AC3E}">
        <p14:creationId xmlns:p14="http://schemas.microsoft.com/office/powerpoint/2010/main" xmlns="" val="311367714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アングル">
  <a:themeElements>
    <a:clrScheme name="アングル">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アングル">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アングル">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693</TotalTime>
  <Words>3820</Words>
  <Application>Microsoft Office PowerPoint</Application>
  <PresentationFormat>画面に合わせる (4:3)</PresentationFormat>
  <Paragraphs>1097</Paragraphs>
  <Slides>147</Slides>
  <Notes>7</Notes>
  <HiddenSlides>0</HiddenSlides>
  <MMClips>0</MMClips>
  <ScaleCrop>false</ScaleCrop>
  <HeadingPairs>
    <vt:vector size="6" baseType="variant">
      <vt:variant>
        <vt:lpstr>使用されているフォント</vt:lpstr>
      </vt:variant>
      <vt:variant>
        <vt:i4>15</vt:i4>
      </vt:variant>
      <vt:variant>
        <vt:lpstr>テーマ</vt:lpstr>
      </vt:variant>
      <vt:variant>
        <vt:i4>1</vt:i4>
      </vt:variant>
      <vt:variant>
        <vt:lpstr>スライド タイトル</vt:lpstr>
      </vt:variant>
      <vt:variant>
        <vt:i4>147</vt:i4>
      </vt:variant>
    </vt:vector>
  </HeadingPairs>
  <TitlesOfParts>
    <vt:vector size="163" baseType="lpstr">
      <vt:lpstr>Arial</vt:lpstr>
      <vt:lpstr>ＭＳ Ｐゴシック</vt:lpstr>
      <vt:lpstr>ヒラギノ明朝 ProN W6</vt:lpstr>
      <vt:lpstr>ヒラギノ角ゴ ProN W3</vt:lpstr>
      <vt:lpstr>Tunga</vt:lpstr>
      <vt:lpstr>ヒラギノ明朝 ProN W3</vt:lpstr>
      <vt:lpstr>ヒラギノ角ゴ ProN W6</vt:lpstr>
      <vt:lpstr>Franklin Gothic Book</vt:lpstr>
      <vt:lpstr>HG創英角ｺﾞｼｯｸUB</vt:lpstr>
      <vt:lpstr>Tarisaka Unicode MS</vt:lpstr>
      <vt:lpstr>Lucida Grande</vt:lpstr>
      <vt:lpstr>Wingdings</vt:lpstr>
      <vt:lpstr>メイリオ</vt:lpstr>
      <vt:lpstr>Franklin Gothic Medium</vt:lpstr>
      <vt:lpstr>Calibri</vt:lpstr>
      <vt:lpstr>アングル</vt:lpstr>
      <vt:lpstr>政治IIシケプリ</vt:lpstr>
      <vt:lpstr>※使用上の注意※</vt:lpstr>
      <vt:lpstr>※使用上の注意※</vt:lpstr>
      <vt:lpstr>１ 民主化論</vt:lpstr>
      <vt:lpstr>リプセットの民主化論</vt:lpstr>
      <vt:lpstr>リプセットの民主化論</vt:lpstr>
      <vt:lpstr>リプセットの民主化論</vt:lpstr>
      <vt:lpstr>リプセットの民主化論</vt:lpstr>
      <vt:lpstr>リプセットの民主化論</vt:lpstr>
      <vt:lpstr>リプセットの民主化論</vt:lpstr>
      <vt:lpstr>カール・ドイチェの民主化論</vt:lpstr>
      <vt:lpstr>カール・ドイチェの民主化論</vt:lpstr>
      <vt:lpstr>カール・ドイチェの民主化論</vt:lpstr>
      <vt:lpstr>カール・ドイチェの民主化論</vt:lpstr>
      <vt:lpstr>カール・ドイチェの民主化論</vt:lpstr>
      <vt:lpstr>カール・ドイチェの民主化論</vt:lpstr>
      <vt:lpstr>じゃあ 悲観論者は？</vt:lpstr>
      <vt:lpstr>ハンチントンの民主化論</vt:lpstr>
      <vt:lpstr>ハンチントンの民主化論</vt:lpstr>
      <vt:lpstr>ハンチントンの民主化論</vt:lpstr>
      <vt:lpstr>ハンチントンの民主化論</vt:lpstr>
      <vt:lpstr>ハンチントンの民主化論</vt:lpstr>
      <vt:lpstr>ダールの民主化論</vt:lpstr>
      <vt:lpstr>ダールの民主化論</vt:lpstr>
      <vt:lpstr>ダールの民主化論</vt:lpstr>
      <vt:lpstr>ダールの民主化論</vt:lpstr>
      <vt:lpstr>ダールの民主化論</vt:lpstr>
      <vt:lpstr>ダールの民主化論</vt:lpstr>
      <vt:lpstr>２ 政治制度</vt:lpstr>
      <vt:lpstr>大統領制と議院内閣制</vt:lpstr>
      <vt:lpstr>大統領制と議院内閣制　二つのポイント</vt:lpstr>
      <vt:lpstr>大統領制と議院内閣制</vt:lpstr>
      <vt:lpstr>大統領制と議院内閣制</vt:lpstr>
      <vt:lpstr>大統領制と議院内閣制</vt:lpstr>
      <vt:lpstr>大統領制と議院内閣制</vt:lpstr>
      <vt:lpstr>大統領制と議院内閣制</vt:lpstr>
      <vt:lpstr>大統領制と議院内閣制</vt:lpstr>
      <vt:lpstr>大統領制と議院内閣制</vt:lpstr>
      <vt:lpstr>選挙制度</vt:lpstr>
      <vt:lpstr>選挙制度</vt:lpstr>
      <vt:lpstr>選挙制度</vt:lpstr>
      <vt:lpstr>選挙制度</vt:lpstr>
      <vt:lpstr>選挙制度</vt:lpstr>
      <vt:lpstr>選挙制度</vt:lpstr>
      <vt:lpstr>選挙制度</vt:lpstr>
      <vt:lpstr>選挙制度</vt:lpstr>
      <vt:lpstr>選挙制度</vt:lpstr>
      <vt:lpstr>選挙制度</vt:lpstr>
      <vt:lpstr>選挙制度</vt:lpstr>
      <vt:lpstr>選挙制度</vt:lpstr>
      <vt:lpstr>選挙制度</vt:lpstr>
      <vt:lpstr>選挙制度</vt:lpstr>
      <vt:lpstr>３ 政党</vt:lpstr>
      <vt:lpstr>政党とは</vt:lpstr>
      <vt:lpstr>ウェーバー　『国家社会学』</vt:lpstr>
      <vt:lpstr>ウェーバー　『国家社会学』</vt:lpstr>
      <vt:lpstr>ウェーバー　『国家社会学』</vt:lpstr>
      <vt:lpstr>デュヴェルジェの政党論</vt:lpstr>
      <vt:lpstr>キルヒハイマーの政党論</vt:lpstr>
      <vt:lpstr>政党システム　―　政権を取りうる政党数による分類</vt:lpstr>
      <vt:lpstr>政党システム　―　政権を取りうる政党数による分類</vt:lpstr>
      <vt:lpstr>政党システム　―　政権を取りうる政党数による分類</vt:lpstr>
      <vt:lpstr>政党システム</vt:lpstr>
      <vt:lpstr>政党システム</vt:lpstr>
      <vt:lpstr>政党システム</vt:lpstr>
      <vt:lpstr>３ 利益団体</vt:lpstr>
      <vt:lpstr>政治の中心</vt:lpstr>
      <vt:lpstr>政治の中心</vt:lpstr>
      <vt:lpstr>利益団体</vt:lpstr>
      <vt:lpstr>利益団体</vt:lpstr>
      <vt:lpstr>圧力団体</vt:lpstr>
      <vt:lpstr>アーサー・ベントレー『統治の過程』</vt:lpstr>
      <vt:lpstr>アーサー・ベントレー『統治の過程』</vt:lpstr>
      <vt:lpstr>トルーマン </vt:lpstr>
      <vt:lpstr>トルーマン </vt:lpstr>
      <vt:lpstr>トルーマン </vt:lpstr>
      <vt:lpstr>トルーマン </vt:lpstr>
      <vt:lpstr>オルソン 「集合行為論―公共財と集団理論」 </vt:lpstr>
      <vt:lpstr>オルソン 「集合行為論―公共財と集団理論」 </vt:lpstr>
      <vt:lpstr>オルソン 「集合行為論―公共財と集団理論」 </vt:lpstr>
      <vt:lpstr>オルソン 「集合行為論―公共財と集団理論」 </vt:lpstr>
      <vt:lpstr>オルソン 「集合行為論―公共財と集団理論」 </vt:lpstr>
      <vt:lpstr>アメリカに於ける団体 </vt:lpstr>
      <vt:lpstr>アメリカに於ける団体 </vt:lpstr>
      <vt:lpstr>欧州に於ける団体 </vt:lpstr>
      <vt:lpstr>欧州に於ける団体 </vt:lpstr>
      <vt:lpstr>欧州に於ける団体 </vt:lpstr>
      <vt:lpstr>欧州に於ける団体 </vt:lpstr>
      <vt:lpstr>リプセット式「亀裂」との関係</vt:lpstr>
      <vt:lpstr>官僚制</vt:lpstr>
      <vt:lpstr>官僚制</vt:lpstr>
      <vt:lpstr>官僚制</vt:lpstr>
      <vt:lpstr>官僚制</vt:lpstr>
      <vt:lpstr>官僚制</vt:lpstr>
      <vt:lpstr>官僚制</vt:lpstr>
      <vt:lpstr>官僚制</vt:lpstr>
      <vt:lpstr>G.アリソン　『決定の本質』</vt:lpstr>
      <vt:lpstr>G.アリソン　『決定の本質』</vt:lpstr>
      <vt:lpstr>G.アリソン　『決定の本質』</vt:lpstr>
      <vt:lpstr>G.アリソン　『決定の本質』</vt:lpstr>
      <vt:lpstr>G.アリソン　『決定の本質』</vt:lpstr>
      <vt:lpstr>G.アリソン　『決定の本質』</vt:lpstr>
      <vt:lpstr>G.アリソン　『決定の本質』</vt:lpstr>
      <vt:lpstr>G.アリソン　『決定の本質』</vt:lpstr>
      <vt:lpstr>G.アリソン　『決定の本質』</vt:lpstr>
      <vt:lpstr>鉄の三角形モデル</vt:lpstr>
      <vt:lpstr>鉄の三角形モデル</vt:lpstr>
      <vt:lpstr>４ 政治文化論</vt:lpstr>
      <vt:lpstr>政治文化論の意義</vt:lpstr>
      <vt:lpstr>アーモンドとバーバー『現代市民の政治文化』</vt:lpstr>
      <vt:lpstr>アーモンドとバーバー『現代市民の政治文化』</vt:lpstr>
      <vt:lpstr>アーモンドとバーバー『現代市民の政治文化』</vt:lpstr>
      <vt:lpstr>アーモンドとバーバー『現代市民の政治文化』</vt:lpstr>
      <vt:lpstr>アーモンドとバーバー『現代市民の政治文化』</vt:lpstr>
      <vt:lpstr>アーモンドとバーバー『現代市民の政治文化』</vt:lpstr>
      <vt:lpstr>アーモンドとバーバー『現代市民の政治文化』</vt:lpstr>
      <vt:lpstr>アーモンドとバーバー『現代市民の政治文化』</vt:lpstr>
      <vt:lpstr>アンソニー・ダウンズ『民主主義の経済理論』</vt:lpstr>
      <vt:lpstr>アンソニー・ダウンズ『民主主義の経済理論』</vt:lpstr>
      <vt:lpstr>アンソニー・ダウンズ『民主主義の経済理論』</vt:lpstr>
      <vt:lpstr>アンソニー・ダウンズ『民主主義の経済理論』</vt:lpstr>
      <vt:lpstr>アンソニー・ダウンズ『民主主義の経済理論』</vt:lpstr>
      <vt:lpstr>アンソニー・ダウンズ『民主主義の経済理論』</vt:lpstr>
      <vt:lpstr>アンソニー・ダウンズ『民主主義の経済理論』</vt:lpstr>
      <vt:lpstr>本人／代理人モデル</vt:lpstr>
      <vt:lpstr>本人／代理人モデル</vt:lpstr>
      <vt:lpstr>本人／代理人モデル</vt:lpstr>
      <vt:lpstr>本人／代理人モデル</vt:lpstr>
      <vt:lpstr>本人／代理人モデル</vt:lpstr>
      <vt:lpstr>本人／代理人モデル</vt:lpstr>
      <vt:lpstr>５ 福祉政策論</vt:lpstr>
      <vt:lpstr>福祉政策の分類法</vt:lpstr>
      <vt:lpstr>福祉政策の分類法</vt:lpstr>
      <vt:lpstr>福祉政策の分類法</vt:lpstr>
      <vt:lpstr>福祉政策の分類法</vt:lpstr>
      <vt:lpstr>ハロルド・ウィレンスキー『福祉国家と平等』</vt:lpstr>
      <vt:lpstr>ハロルド・ウィレンスキー『福祉国家と平等』</vt:lpstr>
      <vt:lpstr>ハロルド・ウィレンスキー『福祉国家と平等』</vt:lpstr>
      <vt:lpstr>キャメロン "The Expansion of  the Public Economy"</vt:lpstr>
      <vt:lpstr>キャメロン "The Expansion of  the Public Economy"</vt:lpstr>
      <vt:lpstr>キャメロン "The Expansion of  the Public Economy"</vt:lpstr>
      <vt:lpstr>ローウィ "American Buiness, Public Policy, Case-Studies, and Politicfal Theory" </vt:lpstr>
      <vt:lpstr>ローウィ “Americ以下略”</vt:lpstr>
      <vt:lpstr>ローウィ “Americ以下略”</vt:lpstr>
      <vt:lpstr>ローウィ “Americ以下略”</vt:lpstr>
      <vt:lpstr>ローウィ “Americ以下略”</vt:lpstr>
      <vt:lpstr>了</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政治IIシケプリ</dc:title>
  <dc:creator>Tomy</dc:creator>
  <cp:lastModifiedBy>keima</cp:lastModifiedBy>
  <cp:revision>68</cp:revision>
  <dcterms:created xsi:type="dcterms:W3CDTF">2010-01-19T14:01:18Z</dcterms:created>
  <dcterms:modified xsi:type="dcterms:W3CDTF">2010-07-20T14:42:46Z</dcterms:modified>
</cp:coreProperties>
</file>